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87" r:id="rId3"/>
    <p:sldId id="586" r:id="rId4"/>
    <p:sldId id="510" r:id="rId5"/>
    <p:sldId id="537" r:id="rId6"/>
    <p:sldId id="561" r:id="rId7"/>
    <p:sldId id="536" r:id="rId8"/>
    <p:sldId id="535" r:id="rId9"/>
    <p:sldId id="526" r:id="rId10"/>
    <p:sldId id="538" r:id="rId11"/>
    <p:sldId id="540" r:id="rId12"/>
    <p:sldId id="539" r:id="rId13"/>
    <p:sldId id="541" r:id="rId14"/>
    <p:sldId id="542" r:id="rId15"/>
    <p:sldId id="543" r:id="rId16"/>
    <p:sldId id="544" r:id="rId17"/>
    <p:sldId id="545" r:id="rId18"/>
    <p:sldId id="546" r:id="rId19"/>
    <p:sldId id="547" r:id="rId20"/>
    <p:sldId id="548" r:id="rId21"/>
    <p:sldId id="556" r:id="rId22"/>
    <p:sldId id="550" r:id="rId23"/>
    <p:sldId id="551" r:id="rId24"/>
    <p:sldId id="553" r:id="rId25"/>
    <p:sldId id="555" r:id="rId26"/>
    <p:sldId id="554" r:id="rId27"/>
    <p:sldId id="557" r:id="rId28"/>
    <p:sldId id="558" r:id="rId29"/>
    <p:sldId id="559" r:id="rId30"/>
    <p:sldId id="560" r:id="rId31"/>
  </p:sldIdLst>
  <p:sldSz cx="10668000" cy="74676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500"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1D41D5"/>
    <a:srgbClr val="FF0000"/>
    <a:srgbClr val="FD3E39"/>
    <a:srgbClr val="BB4E42"/>
    <a:srgbClr val="CF582F"/>
    <a:srgbClr val="1552D1"/>
    <a:srgbClr val="463794"/>
    <a:srgbClr val="502986"/>
    <a:srgbClr val="FF7C8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76"/>
    <p:restoredTop sz="91971"/>
  </p:normalViewPr>
  <p:slideViewPr>
    <p:cSldViewPr showGuides="1">
      <p:cViewPr>
        <p:scale>
          <a:sx n="70" d="100"/>
          <a:sy n="70" d="100"/>
        </p:scale>
        <p:origin x="-2334" y="-780"/>
      </p:cViewPr>
      <p:guideLst>
        <p:guide orient="horz" pos="238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ea typeface="黑体" panose="02010609060101010101" pitchFamily="49" charset="-122"/>
              </a:defRPr>
            </a:lvl1pPr>
          </a:lstStyle>
          <a:p>
            <a:pPr fontAlgn="base">
              <a:defRPr/>
            </a:pPr>
            <a:endParaRPr lang="zh-CN" altLang="en-US" strike="noStrike" noProof="1"/>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ea typeface="黑体" panose="02010609060101010101" pitchFamily="49" charset="-122"/>
              </a:defRPr>
            </a:lvl1pPr>
          </a:lstStyle>
          <a:p>
            <a:pPr fontAlgn="base">
              <a:defRPr/>
            </a:pPr>
            <a:fld id="{D4B25ACE-DA6D-4916-AFA3-20BAA17870F0}" type="datetimeFigureOut">
              <a:rPr lang="zh-CN" altLang="en-US" strike="noStrike" noProof="1">
                <a:latin typeface="Times New Roman" panose="02020603050405020304" pitchFamily="18" charset="0"/>
                <a:ea typeface="黑体" panose="02010609060101010101" pitchFamily="49" charset="-122"/>
                <a:cs typeface="+mn-cs"/>
              </a:rPr>
            </a:fld>
            <a:endParaRPr lang="en-US" strike="noStrike" noProof="1"/>
          </a:p>
        </p:txBody>
      </p:sp>
      <p:sp>
        <p:nvSpPr>
          <p:cNvPr id="17412" name="幻灯片图像占位符 3"/>
          <p:cNvSpPr>
            <a:spLocks noGrp="1" noRot="1" noChangeAspect="1"/>
          </p:cNvSpPr>
          <p:nvPr>
            <p:ph type="sldImg"/>
          </p:nvPr>
        </p:nvSpPr>
        <p:spPr>
          <a:xfrm>
            <a:off x="981075" y="685800"/>
            <a:ext cx="4895850" cy="3429000"/>
          </a:xfrm>
          <a:prstGeom prst="rect">
            <a:avLst/>
          </a:prstGeom>
          <a:noFill/>
          <a:ln w="9525">
            <a:noFill/>
          </a:ln>
        </p:spPr>
      </p:sp>
      <p:sp>
        <p:nvSpPr>
          <p:cNvPr id="17413" name="备注占位符 4"/>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ctr"/>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ea typeface="黑体" panose="02010609060101010101" pitchFamily="49" charset="-122"/>
              </a:defRPr>
            </a:lvl1pPr>
          </a:lstStyle>
          <a:p>
            <a:pPr fontAlgn="base">
              <a:defRPr/>
            </a:pPr>
            <a:endParaRPr lang="en-US" strike="noStrike" noProof="1"/>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ea typeface="黑体" panose="02010609060101010101" pitchFamily="49" charset="-122"/>
              </a:defRPr>
            </a:lvl1pPr>
          </a:lstStyle>
          <a:p>
            <a:pPr fontAlgn="base">
              <a:defRPr/>
            </a:pPr>
            <a:fld id="{636D90C7-19AC-4A28-B3D4-94B1469553C5}" type="slidenum">
              <a:rPr lang="zh-CN" altLang="en-US" strike="noStrike" noProof="1">
                <a:latin typeface="Times New Roman" panose="02020603050405020304" pitchFamily="18" charset="0"/>
                <a:ea typeface="黑体" panose="02010609060101010101" pitchFamily="49" charset="-122"/>
                <a:cs typeface="+mn-cs"/>
              </a:rPr>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00100" y="2319338"/>
            <a:ext cx="9067800" cy="1601787"/>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0200" y="4232275"/>
            <a:ext cx="7467600" cy="19081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0958CF94-D682-4511-B981-FEC1A527C144}"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5"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6"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EE2798EC-EE5F-4DF2-B831-4C5FCB87B46E}"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DFC58DB1-734A-4952-8B49-BD142D68CA48}"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5"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6"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3332AED3-FC2A-4E64-9D6F-14616F820CD6}"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43825" y="381000"/>
            <a:ext cx="2314575" cy="6172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00100" y="381000"/>
            <a:ext cx="6791325" cy="6172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CBCADD1D-8E80-407D-AF94-01096BAEFAC4}"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5"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6"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4230768C-2BD8-46E5-AC35-84F66BF96F02}"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419600" y="381000"/>
            <a:ext cx="5638800" cy="5334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00100" y="1676400"/>
            <a:ext cx="4457700" cy="4876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10200" y="1676400"/>
            <a:ext cx="4457700" cy="4876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4D091100-1123-4A94-AF3A-79955B13F198}"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6"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7"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1AEB7C2B-A454-4A23-8372-77C48B076A8B}"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419600" y="381000"/>
            <a:ext cx="56388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800100" y="1676400"/>
            <a:ext cx="9067800" cy="4876800"/>
          </a:xfrm>
        </p:spPr>
        <p:txBody>
          <a:bodyPr/>
          <a:lstStyle/>
          <a:p>
            <a:pPr lvl="0" fontAlgn="base"/>
            <a:endParaRPr lang="zh-CN" altLang="en-US" strike="noStrike" noProof="0" smtClean="0"/>
          </a:p>
        </p:txBody>
      </p:sp>
      <p:sp>
        <p:nvSpPr>
          <p:cNvPr id="4"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ED9608FA-70F7-4A27-983C-5A37C155AD19}"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5"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6"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23E4418C-79CB-4409-8307-C80ED419BD56}"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00100" y="381000"/>
            <a:ext cx="9258300" cy="6172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1E95C81F-6C4D-4C9B-B07B-9BF5C294CC9C}"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4"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5"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76D2B743-E328-4D8C-BE09-8FCFE0894190}"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419600" y="381000"/>
            <a:ext cx="5638800" cy="5334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00100" y="1676400"/>
            <a:ext cx="4457700" cy="4876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5410200" y="1676400"/>
            <a:ext cx="4457700" cy="2362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5410200" y="4191000"/>
            <a:ext cx="4457700" cy="2362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034B1A83-8827-42B0-82A5-F80333B34194}"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7"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8"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4FBFFBBC-B0FE-45E0-8154-99A951C34B89}"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5"/>
          <p:cNvSpPr>
            <a:spLocks noGrp="1" noChangeArrowheads="1"/>
          </p:cNvSpPr>
          <p:nvPr>
            <p:ph type="ftr" sz="quarter" idx="10"/>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5" name="Rectangle 6"/>
          <p:cNvSpPr>
            <a:spLocks noGrp="1" noChangeArrowheads="1"/>
          </p:cNvSpPr>
          <p:nvPr>
            <p:ph type="sldNum" sz="quarter" idx="11"/>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8F6D5927-E1A2-4B74-B1B4-447E8C81BBC2}"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2963" y="4799013"/>
            <a:ext cx="9067800" cy="148272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42963" y="3165475"/>
            <a:ext cx="9067800" cy="1633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3C6402FB-F4CE-4F05-B3CB-A88E43882833}"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5"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6"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503D512D-F7A4-4A7C-A74A-65AACA045C72}"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00100" y="1676400"/>
            <a:ext cx="4457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10200" y="1676400"/>
            <a:ext cx="4457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918EE2F5-EFEE-4670-AB9E-922F16234AB4}"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6"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7"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2C3F1CCB-55FD-4981-918B-5EB214A25A54}"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298450"/>
            <a:ext cx="9601200" cy="12446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33400" y="1671638"/>
            <a:ext cx="4713288"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33400" y="2368550"/>
            <a:ext cx="47132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419725" y="1671638"/>
            <a:ext cx="4714875"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419725" y="2368550"/>
            <a:ext cx="47148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7ABCA2D7-769B-489C-90E8-4D93EEFC8898}"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8"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9"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7F6C179F-8692-4E48-8236-5E8B08922BA8}"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BC11CA53-86B6-4CC5-91B6-832F20E361F2}"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4"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5"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B73B1C6E-9A5E-441F-B8A5-19A45C7EF0D2}"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2D88723F-A59D-4F43-B8E8-8F7E7103C284}"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3"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4"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1AB27D54-D82B-4130-AD53-6D48D1970E1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296863"/>
            <a:ext cx="3509963" cy="12652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170363" y="296863"/>
            <a:ext cx="5964237" cy="6373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33400" y="1562100"/>
            <a:ext cx="3509963" cy="5108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4FB948E1-71C8-44B8-B107-B14D96CA36CD}"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6"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7"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B7FA99D4-7BF1-48BB-99C7-42F413EE7CFA}"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090738" y="5227638"/>
            <a:ext cx="6400800" cy="617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090738" y="666750"/>
            <a:ext cx="6400800" cy="4481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smtClean="0"/>
          </a:p>
        </p:txBody>
      </p:sp>
      <p:sp>
        <p:nvSpPr>
          <p:cNvPr id="4" name="文本占位符 3"/>
          <p:cNvSpPr>
            <a:spLocks noGrp="1"/>
          </p:cNvSpPr>
          <p:nvPr>
            <p:ph type="body" sz="half" idx="2"/>
          </p:nvPr>
        </p:nvSpPr>
        <p:spPr>
          <a:xfrm>
            <a:off x="2090738" y="5845175"/>
            <a:ext cx="6400800" cy="87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Rectangle 4"/>
          <p:cNvSpPr>
            <a:spLocks noGrp="1" noChangeArrowheads="1"/>
          </p:cNvSpPr>
          <p:nvPr>
            <p:ph type="dt" sz="half" idx="10"/>
          </p:nvPr>
        </p:nvSpPr>
        <p:spPr>
          <a:xfrm>
            <a:off x="5619750" y="7948613"/>
            <a:ext cx="2222500" cy="496888"/>
          </a:xfrm>
          <a:prstGeom prst="rect">
            <a:avLst/>
          </a:prstGeom>
        </p:spPr>
        <p:txBody>
          <a:bodyPr/>
          <a:lstStyle>
            <a:lvl1pPr>
              <a:defRPr>
                <a:ea typeface="宋体" panose="02010600030101010101" pitchFamily="2" charset="-122"/>
              </a:defRPr>
            </a:lvl1pPr>
          </a:lstStyle>
          <a:p>
            <a:pPr fontAlgn="base">
              <a:defRPr/>
            </a:pPr>
            <a:fld id="{E6376F85-5860-4047-9A73-2E3157B2CDF7}" type="datetimeFigureOut">
              <a:rPr lang="en-US" strike="noStrike" noProof="1">
                <a:latin typeface="Times New Roman" panose="02020603050405020304" pitchFamily="18" charset="0"/>
                <a:ea typeface="宋体" panose="02010600030101010101" pitchFamily="2" charset="-122"/>
                <a:cs typeface="+mn-cs"/>
              </a:rPr>
            </a:fld>
            <a:endParaRPr lang="en-US" strike="noStrike" noProof="1"/>
          </a:p>
        </p:txBody>
      </p:sp>
      <p:sp>
        <p:nvSpPr>
          <p:cNvPr id="6" name="Rectangle 5"/>
          <p:cNvSpPr>
            <a:spLocks noGrp="1" noChangeArrowheads="1"/>
          </p:cNvSpPr>
          <p:nvPr>
            <p:ph type="ftr" sz="quarter" idx="11"/>
          </p:nvPr>
        </p:nvSpPr>
        <p:spPr>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endParaRPr lang="en-US" strike="noStrike" noProof="1"/>
          </a:p>
        </p:txBody>
      </p:sp>
      <p:sp>
        <p:nvSpPr>
          <p:cNvPr id="7" name="Rectangle 6"/>
          <p:cNvSpPr>
            <a:spLocks noGrp="1" noChangeArrowheads="1"/>
          </p:cNvSpPr>
          <p:nvPr>
            <p:ph type="sldNum" sz="quarter" idx="12"/>
          </p:nvPr>
        </p:nvSpPr>
        <p:spPr>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defRPr/>
            </a:lvl1pPr>
          </a:lstStyle>
          <a:p>
            <a:pPr fontAlgn="base">
              <a:defRPr/>
            </a:pPr>
            <a:fld id="{0B8EAEFA-AA54-4B1C-BB80-2044EB7A8E5E}"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image" Target="../media/image2.wmf"/><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3" descr="C:\Documents and Settings\fj\桌面\内页2 复制.jpg"/>
          <p:cNvPicPr>
            <a:picLocks noChangeAspect="1"/>
          </p:cNvPicPr>
          <p:nvPr/>
        </p:nvPicPr>
        <p:blipFill>
          <a:blip r:embed="rId16"/>
          <a:stretch>
            <a:fillRect/>
          </a:stretch>
        </p:blipFill>
        <p:spPr>
          <a:xfrm>
            <a:off x="0" y="0"/>
            <a:ext cx="10668000" cy="7467600"/>
          </a:xfrm>
          <a:prstGeom prst="rect">
            <a:avLst/>
          </a:prstGeom>
          <a:noFill/>
          <a:ln w="9525">
            <a:noFill/>
          </a:ln>
        </p:spPr>
      </p:pic>
      <p:sp>
        <p:nvSpPr>
          <p:cNvPr id="1027" name="Rectangle 2"/>
          <p:cNvSpPr>
            <a:spLocks noGrp="1"/>
          </p:cNvSpPr>
          <p:nvPr>
            <p:ph type="title"/>
          </p:nvPr>
        </p:nvSpPr>
        <p:spPr>
          <a:xfrm>
            <a:off x="4419600" y="381000"/>
            <a:ext cx="5638800" cy="533400"/>
          </a:xfrm>
          <a:prstGeom prst="rect">
            <a:avLst/>
          </a:prstGeom>
          <a:noFill/>
          <a:ln w="9525">
            <a:noFill/>
          </a:ln>
        </p:spPr>
        <p:txBody>
          <a:bodyPr vert="horz" wrap="square" lIns="103629" tIns="51814" rIns="103629" bIns="51814" anchor="ctr"/>
          <a:p>
            <a:pPr lvl="0"/>
            <a:r>
              <a:rPr lang="zh-CN" altLang="en-US"/>
              <a:t>单击此处编辑母版标题样式</a:t>
            </a:r>
            <a:endParaRPr lang="zh-CN" altLang="en-US"/>
          </a:p>
        </p:txBody>
      </p:sp>
      <p:sp>
        <p:nvSpPr>
          <p:cNvPr id="1028" name="Rectangle 3"/>
          <p:cNvSpPr>
            <a:spLocks noGrp="1"/>
          </p:cNvSpPr>
          <p:nvPr>
            <p:ph type="body"/>
          </p:nvPr>
        </p:nvSpPr>
        <p:spPr>
          <a:xfrm>
            <a:off x="800100" y="1676400"/>
            <a:ext cx="9067800" cy="4876800"/>
          </a:xfrm>
          <a:prstGeom prst="rect">
            <a:avLst/>
          </a:prstGeom>
          <a:noFill/>
          <a:ln w="9525">
            <a:noFill/>
          </a:ln>
        </p:spPr>
        <p:txBody>
          <a:bodyPr vert="horz" wrap="square" lIns="103629" tIns="51814" rIns="103629" bIns="51814" anchor="t"/>
          <a:p>
            <a:pPr lvl="0"/>
            <a:r>
              <a:rPr lang="zh-CN" altLang="en-US"/>
              <a:t>单击此处编辑母版文本样式</a:t>
            </a:r>
            <a:endParaRPr lang="zh-CN" altLang="en-US"/>
          </a:p>
          <a:p>
            <a:pPr lvl="1" indent="-323850"/>
            <a:r>
              <a:rPr lang="zh-CN" altLang="en-US"/>
              <a:t>第二级</a:t>
            </a:r>
            <a:endParaRPr lang="zh-CN" altLang="en-US"/>
          </a:p>
          <a:p>
            <a:pPr lvl="2" indent="-258445"/>
            <a:r>
              <a:rPr lang="zh-CN" altLang="en-US"/>
              <a:t>第三级</a:t>
            </a:r>
            <a:endParaRPr lang="zh-CN" altLang="en-US"/>
          </a:p>
          <a:p>
            <a:pPr lvl="3" indent="-258445"/>
            <a:r>
              <a:rPr lang="zh-CN" altLang="en-US"/>
              <a:t>第四级</a:t>
            </a:r>
            <a:endParaRPr lang="zh-CN" altLang="en-US"/>
          </a:p>
          <a:p>
            <a:pPr lvl="4" indent="-259080"/>
            <a:r>
              <a:rPr lang="zh-CN" altLang="en-US"/>
              <a:t>第五级</a:t>
            </a:r>
            <a:endParaRPr lang="zh-CN" altLang="en-US"/>
          </a:p>
        </p:txBody>
      </p:sp>
      <p:sp>
        <p:nvSpPr>
          <p:cNvPr id="1030" name="Rectangle 5"/>
          <p:cNvSpPr>
            <a:spLocks noGrp="1" noChangeArrowheads="1"/>
          </p:cNvSpPr>
          <p:nvPr>
            <p:ph type="ftr" sz="quarter" idx="3"/>
          </p:nvPr>
        </p:nvSpPr>
        <p:spPr bwMode="auto">
          <a:xfrm>
            <a:off x="3644900" y="6804025"/>
            <a:ext cx="3378200" cy="496888"/>
          </a:xfrm>
          <a:prstGeom prst="rect">
            <a:avLst/>
          </a:prstGeom>
          <a:noFill/>
          <a:ln w="9525">
            <a:noFill/>
            <a:miter lim="800000"/>
          </a:ln>
        </p:spPr>
        <p:txBody>
          <a:bodyPr vert="horz" wrap="square" lIns="103629" tIns="51814" rIns="103629" bIns="51814" numCol="1" anchor="t" anchorCtr="0" compatLnSpc="1"/>
          <a:lstStyle>
            <a:lvl1pPr algn="ctr">
              <a:defRPr sz="1600">
                <a:ea typeface="+mn-ea"/>
              </a:defRPr>
            </a:lvl1pPr>
          </a:lstStyle>
          <a:p>
            <a:pPr fontAlgn="base">
              <a:defRPr/>
            </a:pPr>
            <a:endParaRPr lang="en-US" strike="noStrike" noProof="1"/>
          </a:p>
        </p:txBody>
      </p:sp>
      <p:sp>
        <p:nvSpPr>
          <p:cNvPr id="1031" name="Rectangle 6"/>
          <p:cNvSpPr>
            <a:spLocks noGrp="1" noChangeArrowheads="1"/>
          </p:cNvSpPr>
          <p:nvPr>
            <p:ph type="sldNum" sz="quarter" idx="4"/>
          </p:nvPr>
        </p:nvSpPr>
        <p:spPr bwMode="auto">
          <a:xfrm>
            <a:off x="7645400" y="6804025"/>
            <a:ext cx="2222500" cy="496888"/>
          </a:xfrm>
          <a:prstGeom prst="rect">
            <a:avLst/>
          </a:prstGeom>
          <a:noFill/>
          <a:ln w="9525">
            <a:noFill/>
            <a:miter lim="800000"/>
          </a:ln>
        </p:spPr>
        <p:txBody>
          <a:bodyPr vert="horz" wrap="square" lIns="103629" tIns="51814" rIns="103629" bIns="51814" numCol="1" anchor="t" anchorCtr="0" compatLnSpc="1"/>
          <a:lstStyle>
            <a:lvl1pPr algn="r">
              <a:defRPr sz="1600">
                <a:ea typeface="+mn-ea"/>
              </a:defRPr>
            </a:lvl1pPr>
          </a:lstStyle>
          <a:p>
            <a:pPr fontAlgn="base">
              <a:defRPr/>
            </a:pPr>
            <a:r>
              <a:rPr lang="en-US" altLang="zh-CN" strike="noStrike" noProof="1">
                <a:latin typeface="Times New Roman" panose="02020603050405020304" pitchFamily="18" charset="0"/>
                <a:ea typeface="+mn-ea"/>
                <a:cs typeface="+mn-cs"/>
              </a:rPr>
              <a:t>2019-1-3</a:t>
            </a:r>
            <a:endParaRPr lang="en-US" strike="noStrike" noProof="1"/>
          </a:p>
        </p:txBody>
      </p:sp>
      <p:pic>
        <p:nvPicPr>
          <p:cNvPr id="2" name="Picture 10" descr="C:\Documents and Settings\fj\桌面\字2.wmf"/>
          <p:cNvPicPr>
            <a:picLocks noChangeAspect="1"/>
          </p:cNvPicPr>
          <p:nvPr/>
        </p:nvPicPr>
        <p:blipFill>
          <a:blip r:embed="rId17"/>
          <a:stretch>
            <a:fillRect/>
          </a:stretch>
        </p:blipFill>
        <p:spPr>
          <a:xfrm>
            <a:off x="547688" y="6734175"/>
            <a:ext cx="2159000" cy="228600"/>
          </a:xfrm>
          <a:prstGeom prst="rect">
            <a:avLst/>
          </a:prstGeom>
          <a:noFill/>
          <a:ln w="9525">
            <a:noFill/>
          </a:ln>
        </p:spPr>
      </p:pic>
      <p:sp>
        <p:nvSpPr>
          <p:cNvPr id="1035" name="Text Box 11"/>
          <p:cNvSpPr txBox="1">
            <a:spLocks noChangeArrowheads="1"/>
          </p:cNvSpPr>
          <p:nvPr/>
        </p:nvSpPr>
        <p:spPr bwMode="auto">
          <a:xfrm>
            <a:off x="8105775" y="7054850"/>
            <a:ext cx="2286000" cy="304800"/>
          </a:xfrm>
          <a:prstGeom prst="rect">
            <a:avLst/>
          </a:prstGeom>
          <a:noFill/>
          <a:ln w="9525">
            <a:noFill/>
            <a:miter lim="800000"/>
          </a:ln>
        </p:spPr>
        <p:txBody>
          <a:bodyPr>
            <a:spAutoFit/>
          </a:bodyPr>
          <a:lstStyle/>
          <a:p>
            <a:pPr algn="r" fontAlgn="base">
              <a:defRPr/>
            </a:pPr>
            <a:r>
              <a:rPr lang="en-US" sz="1400" i="1" strike="noStrike" noProof="1" dirty="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www.jxrtvu.com</a:t>
            </a:r>
            <a:endParaRPr lang="en-US" sz="1400" i="1" strike="noStrike" noProof="1" dirty="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pic>
        <p:nvPicPr>
          <p:cNvPr id="1033" name="Picture 3" descr="C:\Users\Administrator\Desktop\logo.png"/>
          <p:cNvPicPr>
            <a:picLocks noChangeAspect="1"/>
          </p:cNvPicPr>
          <p:nvPr/>
        </p:nvPicPr>
        <p:blipFill>
          <a:blip r:embed="rId18"/>
          <a:stretch>
            <a:fillRect/>
          </a:stretch>
        </p:blipFill>
        <p:spPr>
          <a:xfrm>
            <a:off x="261938" y="161925"/>
            <a:ext cx="2717800" cy="757238"/>
          </a:xfrm>
          <a:prstGeom prst="rect">
            <a:avLst/>
          </a:prstGeom>
          <a:noFill/>
          <a:ln w="9525">
            <a:noFill/>
          </a:ln>
        </p:spPr>
      </p:pic>
      <p:sp>
        <p:nvSpPr>
          <p:cNvPr id="14" name="减号 13"/>
          <p:cNvSpPr/>
          <p:nvPr/>
        </p:nvSpPr>
        <p:spPr>
          <a:xfrm>
            <a:off x="190500" y="6948488"/>
            <a:ext cx="2857500" cy="142875"/>
          </a:xfrm>
          <a:prstGeom prst="mathMinus">
            <a:avLst/>
          </a:prstGeom>
          <a:solidFill>
            <a:schemeClr val="accent2">
              <a:lumMod val="75000"/>
            </a:schemeClr>
          </a:solidFill>
        </p:spPr>
        <p:style>
          <a:lnRef idx="1">
            <a:schemeClr val="accent2"/>
          </a:lnRef>
          <a:fillRef idx="2">
            <a:schemeClr val="accent2"/>
          </a:fillRef>
          <a:effectRef idx="1">
            <a:schemeClr val="accent2"/>
          </a:effectRef>
          <a:fontRef idx="minor">
            <a:schemeClr val="dk1"/>
          </a:fontRef>
        </p:style>
        <p:txBody>
          <a:bodyPr lIns="103629" tIns="51814" rIns="103629" bIns="51814" anchor="ctr"/>
          <a:lstStyle/>
          <a:p>
            <a:pPr algn="ctr" fontAlgn="base">
              <a:defRPr/>
            </a:pPr>
            <a:endParaRPr lang="zh-CN" altLang="en-US" sz="2800" b="1" strike="noStrike" noProof="1" dirty="0">
              <a:solidFill>
                <a:schemeClr val="tx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sldNum="0" hdr="0" ftr="0" dt="0"/>
  <p:txStyles>
    <p:titleStyle>
      <a:lvl1pPr algn="r" defTabSz="1036955" rtl="0" eaLnBrk="0" fontAlgn="base" hangingPunct="0">
        <a:spcBef>
          <a:spcPct val="0"/>
        </a:spcBef>
        <a:spcAft>
          <a:spcPct val="0"/>
        </a:spcAft>
        <a:defRPr sz="3000">
          <a:solidFill>
            <a:schemeClr val="bg1"/>
          </a:solidFill>
          <a:latin typeface="+mj-lt"/>
          <a:ea typeface="+mj-ea"/>
          <a:cs typeface="+mj-cs"/>
        </a:defRPr>
      </a:lvl1pPr>
      <a:lvl2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2pPr>
      <a:lvl3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3pPr>
      <a:lvl4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4pPr>
      <a:lvl5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5pPr>
      <a:lvl6pPr marL="4572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6pPr>
      <a:lvl7pPr marL="9144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7pPr>
      <a:lvl8pPr marL="13716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8pPr>
      <a:lvl9pPr marL="18288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9pPr>
    </p:titleStyle>
    <p:bodyStyle>
      <a:lvl1pPr marL="389255" indent="-389255" algn="l" defTabSz="1036955" rtl="0" eaLnBrk="0" fontAlgn="base" hangingPunct="0">
        <a:spcBef>
          <a:spcPct val="20000"/>
        </a:spcBef>
        <a:spcAft>
          <a:spcPct val="0"/>
        </a:spcAft>
        <a:buChar char="•"/>
        <a:defRPr sz="3600">
          <a:solidFill>
            <a:schemeClr val="tx1"/>
          </a:solidFill>
          <a:latin typeface="+mn-lt"/>
          <a:ea typeface="+mn-ea"/>
          <a:cs typeface="+mn-cs"/>
        </a:defRPr>
      </a:lvl1pPr>
      <a:lvl2pPr marL="841375" indent="-323850" algn="l" defTabSz="1036955" rtl="0" eaLnBrk="0" fontAlgn="base" hangingPunct="0">
        <a:spcBef>
          <a:spcPct val="20000"/>
        </a:spcBef>
        <a:spcAft>
          <a:spcPct val="0"/>
        </a:spcAft>
        <a:buChar char="–"/>
        <a:defRPr sz="3200">
          <a:solidFill>
            <a:schemeClr val="tx1"/>
          </a:solidFill>
          <a:latin typeface="+mn-lt"/>
          <a:ea typeface="+mn-ea"/>
        </a:defRPr>
      </a:lvl2pPr>
      <a:lvl3pPr marL="1295400" indent="-259080" algn="l" defTabSz="1036955" rtl="0" eaLnBrk="0" fontAlgn="base" hangingPunct="0">
        <a:spcBef>
          <a:spcPct val="20000"/>
        </a:spcBef>
        <a:spcAft>
          <a:spcPct val="0"/>
        </a:spcAft>
        <a:buChar char="•"/>
        <a:defRPr sz="2700">
          <a:solidFill>
            <a:schemeClr val="tx1"/>
          </a:solidFill>
          <a:latin typeface="+mn-lt"/>
          <a:ea typeface="+mn-ea"/>
        </a:defRPr>
      </a:lvl3pPr>
      <a:lvl4pPr marL="1812925" indent="-259080" algn="l" defTabSz="1036955" rtl="0" eaLnBrk="0" fontAlgn="base" hangingPunct="0">
        <a:spcBef>
          <a:spcPct val="20000"/>
        </a:spcBef>
        <a:spcAft>
          <a:spcPct val="0"/>
        </a:spcAft>
        <a:buChar char="–"/>
        <a:defRPr sz="2300">
          <a:solidFill>
            <a:schemeClr val="tx1"/>
          </a:solidFill>
          <a:latin typeface="+mn-lt"/>
          <a:ea typeface="+mn-ea"/>
        </a:defRPr>
      </a:lvl4pPr>
      <a:lvl5pPr marL="2332355" indent="-259080" algn="l" defTabSz="1036955" rtl="0" eaLnBrk="0" fontAlgn="base" hangingPunct="0">
        <a:spcBef>
          <a:spcPct val="20000"/>
        </a:spcBef>
        <a:spcAft>
          <a:spcPct val="0"/>
        </a:spcAft>
        <a:buChar char="»"/>
        <a:defRPr sz="2300">
          <a:solidFill>
            <a:schemeClr val="tx1"/>
          </a:solidFill>
          <a:latin typeface="+mn-lt"/>
          <a:ea typeface="+mn-ea"/>
        </a:defRPr>
      </a:lvl5pPr>
      <a:lvl6pPr marL="2789555" indent="-259080" algn="l" defTabSz="1036955" rtl="0" eaLnBrk="0" fontAlgn="base" hangingPunct="0">
        <a:spcBef>
          <a:spcPct val="20000"/>
        </a:spcBef>
        <a:spcAft>
          <a:spcPct val="0"/>
        </a:spcAft>
        <a:buChar char="»"/>
        <a:defRPr sz="2300">
          <a:solidFill>
            <a:schemeClr val="tx1"/>
          </a:solidFill>
          <a:latin typeface="+mn-lt"/>
          <a:ea typeface="+mn-ea"/>
        </a:defRPr>
      </a:lvl6pPr>
      <a:lvl7pPr marL="3246755" indent="-259080" algn="l" defTabSz="1036955" rtl="0" eaLnBrk="0" fontAlgn="base" hangingPunct="0">
        <a:spcBef>
          <a:spcPct val="20000"/>
        </a:spcBef>
        <a:spcAft>
          <a:spcPct val="0"/>
        </a:spcAft>
        <a:buChar char="»"/>
        <a:defRPr sz="2300">
          <a:solidFill>
            <a:schemeClr val="tx1"/>
          </a:solidFill>
          <a:latin typeface="+mn-lt"/>
          <a:ea typeface="+mn-ea"/>
        </a:defRPr>
      </a:lvl7pPr>
      <a:lvl8pPr marL="3703955" indent="-259080" algn="l" defTabSz="1036955" rtl="0" eaLnBrk="0" fontAlgn="base" hangingPunct="0">
        <a:spcBef>
          <a:spcPct val="20000"/>
        </a:spcBef>
        <a:spcAft>
          <a:spcPct val="0"/>
        </a:spcAft>
        <a:buChar char="»"/>
        <a:defRPr sz="2300">
          <a:solidFill>
            <a:schemeClr val="tx1"/>
          </a:solidFill>
          <a:latin typeface="+mn-lt"/>
          <a:ea typeface="+mn-ea"/>
        </a:defRPr>
      </a:lvl8pPr>
      <a:lvl9pPr marL="4161155" indent="-259080" algn="l" defTabSz="1036955" rtl="0" eaLnBrk="0" fontAlgn="base" hangingPunct="0">
        <a:spcBef>
          <a:spcPct val="20000"/>
        </a:spcBef>
        <a:spcAft>
          <a:spcPct val="0"/>
        </a:spcAft>
        <a:buChar char="»"/>
        <a:defRPr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ctrTitle"/>
          </p:nvPr>
        </p:nvSpPr>
        <p:spPr>
          <a:xfrm>
            <a:off x="800100" y="2932748"/>
            <a:ext cx="9067800" cy="1601787"/>
          </a:xfrm>
        </p:spPr>
        <p:txBody>
          <a:bodyPr vert="horz" wrap="square" lIns="103629" tIns="51814" rIns="103629" bIns="51814" anchor="ctr"/>
          <a:p>
            <a:pPr algn="ctr">
              <a:buClrTx/>
              <a:buSzTx/>
              <a:buFontTx/>
            </a:pPr>
            <a:r>
              <a:rPr lang="zh-CN" altLang="en-US" sz="4400" b="1" dirty="0">
                <a:solidFill>
                  <a:schemeClr val="tx1"/>
                </a:solidFill>
                <a:latin typeface="微软雅黑" panose="020B0503020204020204" pitchFamily="34" charset="-122"/>
                <a:ea typeface="微软雅黑" panose="020B0503020204020204" pitchFamily="34" charset="-122"/>
                <a:sym typeface="+mn-ea"/>
              </a:rPr>
              <a:t>开 放 教 育 招 生 业 务 培 训</a:t>
            </a:r>
            <a:br>
              <a:rPr lang="zh-CN" altLang="en-US" sz="4000" b="1" dirty="0">
                <a:solidFill>
                  <a:schemeClr val="tx1"/>
                </a:solidFill>
                <a:latin typeface="微软雅黑" panose="020B0503020204020204" pitchFamily="34" charset="-122"/>
                <a:ea typeface="微软雅黑" panose="020B0503020204020204" pitchFamily="34" charset="-122"/>
                <a:sym typeface="+mn-ea"/>
              </a:rPr>
            </a:br>
            <a:br>
              <a:rPr lang="zh-CN" altLang="en-US" sz="4000" b="1" dirty="0">
                <a:solidFill>
                  <a:schemeClr val="tx1"/>
                </a:solidFill>
                <a:latin typeface="微软雅黑" panose="020B0503020204020204" pitchFamily="34" charset="-122"/>
                <a:ea typeface="微软雅黑" panose="020B0503020204020204" pitchFamily="34" charset="-122"/>
                <a:sym typeface="+mn-ea"/>
              </a:rPr>
            </a:br>
            <a:r>
              <a:rPr lang="en-US" altLang="zh-CN" sz="2400" b="1" dirty="0">
                <a:solidFill>
                  <a:schemeClr val="tx1"/>
                </a:solidFill>
                <a:latin typeface="微软雅黑" panose="020B0503020204020204" pitchFamily="34" charset="-122"/>
                <a:ea typeface="微软雅黑" panose="020B0503020204020204" pitchFamily="34" charset="-122"/>
                <a:sym typeface="+mn-ea"/>
              </a:rPr>
              <a:t>2020.5</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2402840"/>
            <a:ext cx="9067800" cy="4876800"/>
          </a:xfrm>
        </p:spPr>
        <p:txBody>
          <a:bodyPr/>
          <a:p>
            <a:pPr marL="0" indent="0">
              <a:buNone/>
            </a:pPr>
            <a:r>
              <a:rPr lang="en-US" altLang="zh-CN" sz="2400" b="1" dirty="0">
                <a:latin typeface="+mn-ea"/>
                <a:cs typeface="+mn-ea"/>
                <a:sym typeface="宋体" panose="02010600030101010101" pitchFamily="2" charset="-122"/>
              </a:rPr>
              <a:t>   2.</a:t>
            </a:r>
            <a:r>
              <a:rPr lang="zh-CN" altLang="en-US" sz="2400" b="1" dirty="0">
                <a:latin typeface="+mn-ea"/>
                <a:cs typeface="+mn-ea"/>
                <a:sym typeface="宋体" panose="02010600030101010101" pitchFamily="2" charset="-122"/>
              </a:rPr>
              <a:t>审核前置学历是否填写，入学水平测试成绩是否登记。</a:t>
            </a:r>
            <a:endParaRPr lang="zh-CN" altLang="en-US" sz="2400" b="1" dirty="0">
              <a:latin typeface="+mn-ea"/>
              <a:cs typeface="+mn-ea"/>
            </a:endParaRPr>
          </a:p>
          <a:p>
            <a:endParaRPr lang="en-US" altLang="zh-CN" sz="2400" b="1" dirty="0">
              <a:latin typeface="+mn-ea"/>
              <a:cs typeface="+mn-ea"/>
              <a:sym typeface="宋体" panose="02010600030101010101" pitchFamily="2" charset="-122"/>
            </a:endParaRPr>
          </a:p>
          <a:p>
            <a:pPr marL="0" indent="0">
              <a:buNone/>
            </a:pPr>
            <a:r>
              <a:rPr lang="en-US" altLang="zh-CN" sz="2400" b="1" dirty="0">
                <a:latin typeface="+mn-ea"/>
                <a:cs typeface="+mn-ea"/>
                <a:sym typeface="宋体" panose="02010600030101010101" pitchFamily="2" charset="-122"/>
              </a:rPr>
              <a:t>   3</a:t>
            </a:r>
            <a:r>
              <a:rPr lang="zh-CN" altLang="en-US" sz="2400" b="1" dirty="0">
                <a:latin typeface="+mn-ea"/>
                <a:cs typeface="+mn-ea"/>
                <a:sym typeface="宋体" panose="02010600030101010101" pitchFamily="2" charset="-122"/>
              </a:rPr>
              <a:t>. 审核学生入学资格承诺书是否为学生本人签字。</a:t>
            </a:r>
            <a:endParaRPr lang="zh-CN" altLang="en-US" sz="2400" b="1" dirty="0">
              <a:latin typeface="+mn-ea"/>
              <a:cs typeface="+mn-ea"/>
            </a:endParaRPr>
          </a:p>
          <a:p>
            <a:endParaRPr lang="en-US" altLang="zh-CN" sz="2400" b="1" dirty="0">
              <a:latin typeface="+mn-ea"/>
              <a:cs typeface="+mn-ea"/>
              <a:sym typeface="宋体" panose="02010600030101010101" pitchFamily="2" charset="-122"/>
            </a:endParaRPr>
          </a:p>
          <a:p>
            <a:pPr marL="0" indent="0">
              <a:buNone/>
            </a:pPr>
            <a:r>
              <a:rPr lang="en-US" altLang="zh-CN" sz="2400" b="1" dirty="0">
                <a:latin typeface="+mn-ea"/>
                <a:cs typeface="+mn-ea"/>
                <a:sym typeface="宋体" panose="02010600030101010101" pitchFamily="2" charset="-122"/>
              </a:rPr>
              <a:t>   4.</a:t>
            </a:r>
            <a:r>
              <a:rPr lang="zh-CN" altLang="en-US" sz="2400" b="1" dirty="0">
                <a:latin typeface="+mn-ea"/>
                <a:cs typeface="+mn-ea"/>
                <a:sym typeface="宋体" panose="02010600030101010101" pitchFamily="2" charset="-122"/>
              </a:rPr>
              <a:t>教学点是否盖章。</a:t>
            </a:r>
            <a:endParaRPr lang="zh-CN" altLang="en-US" sz="2400" b="1" dirty="0">
              <a:latin typeface="+mn-ea"/>
              <a:cs typeface="+mn-ea"/>
              <a:sym typeface="宋体" panose="02010600030101010101" pitchFamily="2" charset="-122"/>
            </a:endParaRPr>
          </a:p>
          <a:p>
            <a:endParaRPr lang="en-US" altLang="zh-CN" sz="2400" b="1" dirty="0">
              <a:latin typeface="+mn-ea"/>
              <a:cs typeface="+mn-ea"/>
              <a:sym typeface="宋体" panose="02010600030101010101" pitchFamily="2" charset="-122"/>
            </a:endParaRPr>
          </a:p>
          <a:p>
            <a:pPr marL="0" indent="0">
              <a:buNone/>
            </a:pPr>
            <a:r>
              <a:rPr lang="en-US" altLang="zh-CN" sz="2400" b="1" dirty="0">
                <a:latin typeface="+mn-ea"/>
                <a:cs typeface="+mn-ea"/>
                <a:sym typeface="宋体" panose="02010600030101010101" pitchFamily="2" charset="-122"/>
              </a:rPr>
              <a:t>   5.</a:t>
            </a:r>
            <a:r>
              <a:rPr lang="zh-CN" altLang="en-US" sz="2400" b="1" dirty="0">
                <a:latin typeface="+mn-ea"/>
                <a:cs typeface="+mn-ea"/>
                <a:sym typeface="宋体" panose="02010600030101010101" pitchFamily="2" charset="-122"/>
              </a:rPr>
              <a:t>对学生所持学历是否符合报名条件要求。</a:t>
            </a:r>
            <a:endParaRPr lang="zh-CN" altLang="en-US" sz="2400">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descr="1"/>
          <p:cNvPicPr>
            <a:picLocks noChangeAspect="1"/>
          </p:cNvPicPr>
          <p:nvPr>
            <p:ph idx="1"/>
          </p:nvPr>
        </p:nvPicPr>
        <p:blipFill>
          <a:blip r:embed="rId1"/>
          <a:stretch>
            <a:fillRect/>
          </a:stretch>
        </p:blipFill>
        <p:spPr>
          <a:xfrm>
            <a:off x="1144270" y="1686560"/>
            <a:ext cx="3671570" cy="4851400"/>
          </a:xfrm>
          <a:prstGeom prst="rect">
            <a:avLst/>
          </a:prstGeom>
        </p:spPr>
      </p:pic>
      <p:pic>
        <p:nvPicPr>
          <p:cNvPr id="7" name="图片 6" descr="2"/>
          <p:cNvPicPr>
            <a:picLocks noChangeAspect="1"/>
          </p:cNvPicPr>
          <p:nvPr/>
        </p:nvPicPr>
        <p:blipFill>
          <a:blip r:embed="rId2"/>
          <a:stretch>
            <a:fillRect/>
          </a:stretch>
        </p:blipFill>
        <p:spPr>
          <a:xfrm>
            <a:off x="5077460" y="2245360"/>
            <a:ext cx="4644390" cy="3448685"/>
          </a:xfrm>
          <a:prstGeom prst="rect">
            <a:avLst/>
          </a:prstGeom>
        </p:spPr>
      </p:pic>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90600" y="1911350"/>
            <a:ext cx="9067800" cy="4700905"/>
          </a:xfrm>
        </p:spPr>
        <p:txBody>
          <a:bodyPr/>
          <a:p>
            <a:pPr marL="0" indent="0" algn="l">
              <a:buNone/>
            </a:pPr>
            <a:r>
              <a:rPr lang="en-US" altLang="zh-CN" sz="2400">
                <a:latin typeface="+mn-ea"/>
                <a:cs typeface="+mn-ea"/>
                <a:sym typeface="宋体" panose="02010600030101010101" pitchFamily="2" charset="-122"/>
              </a:rPr>
              <a:t>6.</a:t>
            </a:r>
            <a:r>
              <a:rPr lang="zh-CN" altLang="en-US" sz="2400" b="1" dirty="0">
                <a:latin typeface="+mn-ea"/>
                <a:cs typeface="+mn-ea"/>
                <a:sym typeface="宋体" panose="02010600030101010101" pitchFamily="2" charset="-122"/>
              </a:rPr>
              <a:t>护理学专、本科学生审核其护士执业证书（</a:t>
            </a:r>
            <a:r>
              <a:rPr lang="zh-CN" altLang="en-US" sz="2400" b="1" dirty="0">
                <a:solidFill>
                  <a:srgbClr val="1D41D5"/>
                </a:solidFill>
                <a:latin typeface="+mn-ea"/>
                <a:sym typeface="+mn-ea"/>
              </a:rPr>
              <a:t>一定要提供本人照          片页的护士职业资格证书</a:t>
            </a:r>
            <a:r>
              <a:rPr lang="zh-CN" altLang="en-US" sz="2400" b="1" dirty="0">
                <a:latin typeface="+mn-ea"/>
                <a:cs typeface="+mn-ea"/>
                <a:sym typeface="宋体" panose="02010600030101010101" pitchFamily="2" charset="-122"/>
              </a:rPr>
              <a:t>）和在职在岗证明；</a:t>
            </a:r>
            <a:endParaRPr lang="zh-CN" altLang="en-US" sz="2400" b="1" dirty="0">
              <a:latin typeface="+mn-ea"/>
              <a:cs typeface="+mn-ea"/>
              <a:sym typeface="宋体" panose="02010600030101010101" pitchFamily="2" charset="-122"/>
            </a:endParaRPr>
          </a:p>
          <a:p>
            <a:pPr marL="0" indent="0">
              <a:buNone/>
            </a:pPr>
            <a:r>
              <a:rPr lang="zh-CN" altLang="en-US" sz="2400" b="1" dirty="0">
                <a:latin typeface="+mn-ea"/>
                <a:cs typeface="+mn-ea"/>
                <a:sym typeface="宋体" panose="02010600030101010101" pitchFamily="2" charset="-122"/>
              </a:rPr>
              <a:t>  药学学生审核其在职在岗证明</a:t>
            </a:r>
            <a:endParaRPr lang="zh-CN" altLang="en-US" sz="2400" b="1" dirty="0">
              <a:latin typeface="+mn-ea"/>
              <a:cs typeface="+mn-ea"/>
              <a:sym typeface="宋体" panose="02010600030101010101" pitchFamily="2" charset="-122"/>
            </a:endParaRPr>
          </a:p>
          <a:p>
            <a:pPr marL="0" indent="0">
              <a:buNone/>
            </a:pPr>
            <a:endParaRPr lang="zh-CN" altLang="en-US" sz="2400" dirty="0">
              <a:latin typeface="+mn-ea"/>
              <a:sym typeface="+mn-ea"/>
            </a:endParaRPr>
          </a:p>
          <a:p>
            <a:pPr marL="0" indent="0">
              <a:buNone/>
            </a:pPr>
            <a:endParaRPr lang="zh-CN" altLang="en-US" dirty="0">
              <a:latin typeface="Times New Roman" panose="02020603050405020304" pitchFamily="18" charset="0"/>
              <a:ea typeface="华文楷体" pitchFamily="2" charset="-122"/>
            </a:endParaRPr>
          </a:p>
          <a:p>
            <a:pPr marL="0" indent="0">
              <a:buNone/>
            </a:pPr>
            <a:endParaRPr lang="zh-CN" altLang="en-US"/>
          </a:p>
          <a:p>
            <a:pPr marL="0" indent="0">
              <a:buNone/>
            </a:pPr>
            <a:endParaRPr lang="zh-CN" altLang="en-US"/>
          </a:p>
          <a:p>
            <a:pPr marL="0" indent="0">
              <a:buNone/>
            </a:pPr>
            <a:endParaRPr lang="zh-CN" altLang="en-US"/>
          </a:p>
          <a:p>
            <a:pPr marL="0" indent="0" algn="ctr">
              <a:buNone/>
            </a:pPr>
            <a:r>
              <a:rPr lang="zh-CN" altLang="en-US" sz="2400" b="1" dirty="0">
                <a:solidFill>
                  <a:srgbClr val="1D41D5"/>
                </a:solidFill>
                <a:latin typeface="Times New Roman" panose="02020603050405020304" pitchFamily="18" charset="0"/>
                <a:ea typeface="华文楷体" pitchFamily="2" charset="-122"/>
                <a:sym typeface="+mn-ea"/>
              </a:rPr>
              <a:t>资格证书出生日期和身份证日期要一致</a:t>
            </a:r>
            <a:endParaRPr lang="zh-CN" altLang="en-US" sz="2400" b="1" dirty="0">
              <a:solidFill>
                <a:srgbClr val="1D41D5"/>
              </a:solidFill>
              <a:latin typeface="Times New Roman" panose="02020603050405020304" pitchFamily="18" charset="0"/>
              <a:ea typeface="华文楷体" pitchFamily="2" charset="-122"/>
              <a:sym typeface="+mn-ea"/>
            </a:endParaRPr>
          </a:p>
        </p:txBody>
      </p:sp>
      <p:pic>
        <p:nvPicPr>
          <p:cNvPr id="12290" name="图片 179203" descr="DG84SQIC7``X3LE8046{J2H"/>
          <p:cNvPicPr>
            <a:picLocks noChangeAspect="1"/>
          </p:cNvPicPr>
          <p:nvPr>
            <p:custDataLst>
              <p:tags r:id="rId1"/>
            </p:custDataLst>
          </p:nvPr>
        </p:nvPicPr>
        <p:blipFill>
          <a:blip r:embed="rId2"/>
          <a:stretch>
            <a:fillRect/>
          </a:stretch>
        </p:blipFill>
        <p:spPr>
          <a:xfrm>
            <a:off x="990600" y="3296285"/>
            <a:ext cx="4089400" cy="2734945"/>
          </a:xfrm>
          <a:prstGeom prst="rect">
            <a:avLst/>
          </a:prstGeom>
          <a:noFill/>
          <a:ln w="9525">
            <a:noFill/>
          </a:ln>
        </p:spPr>
      </p:pic>
      <p:pic>
        <p:nvPicPr>
          <p:cNvPr id="13314" name="图片 180227" descr="WRGMGJ9_5A56ER}RBQB9[R7"/>
          <p:cNvPicPr>
            <a:picLocks noChangeAspect="1"/>
          </p:cNvPicPr>
          <p:nvPr/>
        </p:nvPicPr>
        <p:blipFill>
          <a:blip r:embed="rId3"/>
          <a:stretch>
            <a:fillRect/>
          </a:stretch>
        </p:blipFill>
        <p:spPr>
          <a:xfrm>
            <a:off x="5586095" y="3346450"/>
            <a:ext cx="4079875" cy="2635250"/>
          </a:xfrm>
          <a:prstGeom prst="rect">
            <a:avLst/>
          </a:prstGeom>
          <a:noFill/>
          <a:ln w="9525">
            <a:noFill/>
          </a:ln>
        </p:spPr>
      </p:pic>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25525" y="2078355"/>
            <a:ext cx="8851900" cy="4582795"/>
          </a:xfrm>
        </p:spPr>
        <p:txBody>
          <a:bodyPr/>
          <a:p>
            <a:pPr marL="0" indent="0">
              <a:buNone/>
            </a:pPr>
            <a:r>
              <a:rPr lang="en-US" altLang="zh-CN" sz="2400" b="1" dirty="0">
                <a:latin typeface="+mn-ea"/>
                <a:cs typeface="+mn-ea"/>
                <a:sym typeface="宋体" panose="02010600030101010101" pitchFamily="2" charset="-122"/>
              </a:rPr>
              <a:t>7.</a:t>
            </a:r>
            <a:r>
              <a:rPr lang="zh-CN" altLang="en-US" sz="2400" b="1" dirty="0">
                <a:latin typeface="+mn-ea"/>
                <a:cs typeface="+mn-ea"/>
                <a:sym typeface="宋体" panose="02010600030101010101" pitchFamily="2" charset="-122"/>
              </a:rPr>
              <a:t>审核所有复印件上经办人是否签字、此件为原件 复印并加盖公章。</a:t>
            </a:r>
            <a:endParaRPr lang="zh-CN" altLang="en-US" sz="2400" b="1" dirty="0">
              <a:latin typeface="+mn-ea"/>
              <a:cs typeface="+mn-ea"/>
              <a:sym typeface="宋体" panose="02010600030101010101" pitchFamily="2" charset="-122"/>
            </a:endParaRPr>
          </a:p>
          <a:p>
            <a:pPr marL="0" indent="0">
              <a:buNone/>
            </a:pPr>
            <a:r>
              <a:rPr lang="zh-CN" altLang="en-US" dirty="0">
                <a:solidFill>
                  <a:srgbClr val="FF0000"/>
                </a:solidFill>
                <a:sym typeface="+mn-ea"/>
              </a:rPr>
              <a:t> </a:t>
            </a:r>
            <a:endParaRPr lang="zh-CN" altLang="en-US" dirty="0">
              <a:solidFill>
                <a:srgbClr val="FF0000"/>
              </a:solidFill>
              <a:sym typeface="+mn-ea"/>
            </a:endParaRPr>
          </a:p>
          <a:p>
            <a:pPr marL="0" indent="0" algn="ctr">
              <a:buNone/>
            </a:pPr>
            <a:r>
              <a:rPr lang="zh-CN" altLang="en-US" dirty="0">
                <a:solidFill>
                  <a:srgbClr val="FF0000"/>
                </a:solidFill>
                <a:sym typeface="+mn-ea"/>
              </a:rPr>
              <a:t>  </a:t>
            </a:r>
            <a:r>
              <a:rPr lang="zh-CN" altLang="en-US" sz="2400" b="1" dirty="0">
                <a:solidFill>
                  <a:srgbClr val="FF0000"/>
                </a:solidFill>
                <a:sym typeface="+mn-ea"/>
              </a:rPr>
              <a:t>实行责任追究制，谁审核、谁签字、谁负责的倒查机制。</a:t>
            </a:r>
            <a:endParaRPr lang="zh-CN" altLang="en-US"/>
          </a:p>
          <a:p>
            <a:pPr marL="0" indent="0">
              <a:buNone/>
            </a:pPr>
            <a:endParaRPr lang="zh-CN" altLang="en-US"/>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zh-CN" sz="3200" b="1">
                <a:solidFill>
                  <a:srgbClr val="1D41D5"/>
                </a:solidFill>
                <a:latin typeface="Times New Roman" panose="02020603050405020304" pitchFamily="18" charset="0"/>
                <a:ea typeface="华文楷体" pitchFamily="2" charset="-122"/>
                <a:sym typeface="+mn-ea"/>
              </a:rPr>
              <a:t>异地生源</a:t>
            </a:r>
            <a:endParaRPr lang="zh-CN" altLang="zh-CN" sz="3200" b="1">
              <a:solidFill>
                <a:srgbClr val="1D41D5"/>
              </a:solidFill>
              <a:latin typeface="Times New Roman" panose="02020603050405020304" pitchFamily="18" charset="0"/>
              <a:ea typeface="华文楷体" pitchFamily="2" charset="-122"/>
            </a:endParaRPr>
          </a:p>
          <a:p>
            <a:pPr marL="0" indent="0">
              <a:buNone/>
            </a:pPr>
            <a:r>
              <a:rPr lang="zh-CN" altLang="zh-CN" sz="2400" b="1">
                <a:solidFill>
                  <a:schemeClr val="tx1"/>
                </a:solidFill>
                <a:latin typeface="+mn-ea"/>
                <a:cs typeface="+mn-ea"/>
                <a:sym typeface="+mn-ea"/>
              </a:rPr>
              <a:t>（国开界定凡身份证号码不是</a:t>
            </a:r>
            <a:r>
              <a:rPr lang="en-US" altLang="zh-CN" sz="2400" b="1">
                <a:solidFill>
                  <a:schemeClr val="tx1"/>
                </a:solidFill>
                <a:latin typeface="+mn-ea"/>
                <a:cs typeface="+mn-ea"/>
                <a:sym typeface="+mn-ea"/>
              </a:rPr>
              <a:t>“36”</a:t>
            </a:r>
            <a:r>
              <a:rPr lang="zh-CN" altLang="en-US" sz="2400" b="1">
                <a:solidFill>
                  <a:schemeClr val="tx1"/>
                </a:solidFill>
                <a:latin typeface="+mn-ea"/>
                <a:cs typeface="+mn-ea"/>
                <a:sym typeface="+mn-ea"/>
              </a:rPr>
              <a:t>打头</a:t>
            </a:r>
            <a:r>
              <a:rPr lang="zh-CN" altLang="zh-CN" sz="2400" b="1">
                <a:solidFill>
                  <a:schemeClr val="tx1"/>
                </a:solidFill>
                <a:latin typeface="+mn-ea"/>
                <a:cs typeface="+mn-ea"/>
                <a:sym typeface="+mn-ea"/>
              </a:rPr>
              <a:t>的学生为异地生）</a:t>
            </a:r>
            <a:endParaRPr lang="zh-CN" altLang="zh-CN" sz="2400" b="1">
              <a:solidFill>
                <a:schemeClr val="tx1"/>
              </a:solidFill>
              <a:latin typeface="+mn-ea"/>
              <a:cs typeface="+mn-ea"/>
            </a:endParaRPr>
          </a:p>
          <a:p>
            <a:pPr marL="0" indent="0">
              <a:buNone/>
            </a:pPr>
            <a:endParaRPr lang="zh-CN" altLang="zh-CN" sz="2400" b="1">
              <a:solidFill>
                <a:schemeClr val="tx1"/>
              </a:solidFill>
              <a:latin typeface="+mn-ea"/>
              <a:cs typeface="+mn-ea"/>
            </a:endParaRPr>
          </a:p>
        </p:txBody>
      </p:sp>
      <p:graphicFrame>
        <p:nvGraphicFramePr>
          <p:cNvPr id="4" name="表格 -1"/>
          <p:cNvGraphicFramePr/>
          <p:nvPr>
            <p:custDataLst>
              <p:tags r:id="rId1"/>
            </p:custDataLst>
          </p:nvPr>
        </p:nvGraphicFramePr>
        <p:xfrm>
          <a:off x="928370" y="3159760"/>
          <a:ext cx="8483600" cy="3055620"/>
        </p:xfrm>
        <a:graphic>
          <a:graphicData uri="http://schemas.openxmlformats.org/drawingml/2006/table">
            <a:tbl>
              <a:tblPr firstRow="1" bandRow="1">
                <a:tableStyleId>{5C22544A-7EE6-4342-B048-85BDC9FD1C3A}</a:tableStyleId>
              </a:tblPr>
              <a:tblGrid>
                <a:gridCol w="619125"/>
                <a:gridCol w="655320"/>
                <a:gridCol w="657225"/>
                <a:gridCol w="654050"/>
                <a:gridCol w="655955"/>
                <a:gridCol w="653415"/>
                <a:gridCol w="657860"/>
                <a:gridCol w="653415"/>
                <a:gridCol w="657225"/>
                <a:gridCol w="652780"/>
                <a:gridCol w="657225"/>
                <a:gridCol w="653415"/>
                <a:gridCol w="656590"/>
              </a:tblGrid>
              <a:tr h="424815">
                <a:tc gridSpan="13">
                  <a:txBody>
                    <a:bodyPr/>
                    <a:p>
                      <a:pPr indent="0" algn="ctr">
                        <a:buNone/>
                      </a:pP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季异地生来源情况统计表 （提供以下材料之一）                      </a:t>
                      </a:r>
                      <a:endPar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584835">
                <a:tc>
                  <a:txBody>
                    <a:bodyPr/>
                    <a:p>
                      <a:pPr indent="0">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异地招生数</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在江西工作人员</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在江西生活</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学校学生</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企业或公司</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工业园区</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经济开发区</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武警部队</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消防部队</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其它部队</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合计</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4835">
                <a:tc>
                  <a:txBody>
                    <a:bodyPr/>
                    <a:p>
                      <a:pPr indent="0">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XX</a:t>
                      </a: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电大</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altLang="en-US" sz="11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户籍在</a:t>
                      </a: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江西</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嫁入或本地有房产</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3">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在当地的工作人员</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p>
                      <a:pPr indent="0" algn="ctr">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当地现役军人</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4200">
                <a:tc>
                  <a:txBody>
                    <a:bodyPr/>
                    <a:p>
                      <a:pPr indent="0">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电大校本部</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2100">
                <a:tc>
                  <a:txBody>
                    <a:bodyPr/>
                    <a:p>
                      <a:pPr indent="0">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工作站</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2735">
                <a:tc>
                  <a:txBody>
                    <a:bodyPr/>
                    <a:p>
                      <a:pPr indent="0">
                        <a:buNone/>
                      </a:pPr>
                      <a:r>
                        <a:rPr lang="en-US" altLang="zh-CN" sz="11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工作站</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2100">
                <a:tc>
                  <a:txBody>
                    <a:bodyPr/>
                    <a:p>
                      <a:pPr indent="0">
                        <a:buNone/>
                      </a:pPr>
                      <a:r>
                        <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合计</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676400"/>
            <a:ext cx="9067800" cy="1382395"/>
          </a:xfrm>
        </p:spPr>
        <p:txBody>
          <a:bodyPr/>
          <a:p>
            <a:r>
              <a:rPr lang="zh-CN" sz="3200" b="1">
                <a:solidFill>
                  <a:srgbClr val="1D41D5"/>
                </a:solidFill>
                <a:latin typeface="+mn-ea"/>
                <a:sym typeface="+mn-ea"/>
              </a:rPr>
              <a:t>异地学生入学资格审核相关证明材料汇总说明</a:t>
            </a:r>
            <a:endParaRPr lang="zh-CN" altLang="en-US" sz="2800">
              <a:solidFill>
                <a:srgbClr val="1D41D5"/>
              </a:solidFill>
              <a:latin typeface="+mn-ea"/>
            </a:endParaRPr>
          </a:p>
          <a:p>
            <a:pPr marL="0" indent="0">
              <a:buNone/>
            </a:pPr>
            <a:endParaRPr lang="en-US" altLang="zh-CN" sz="2400" b="1">
              <a:solidFill>
                <a:schemeClr val="tx1"/>
              </a:solidFill>
              <a:latin typeface="+mn-ea"/>
              <a:cs typeface="+mn-ea"/>
              <a:sym typeface="+mn-ea"/>
            </a:endParaRPr>
          </a:p>
          <a:p>
            <a:pPr marL="0" indent="0">
              <a:buNone/>
            </a:pPr>
            <a:r>
              <a:rPr lang="en-US" altLang="zh-CN" sz="2400">
                <a:solidFill>
                  <a:schemeClr val="tx1"/>
                </a:solidFill>
                <a:latin typeface="+mn-ea"/>
                <a:cs typeface="+mn-ea"/>
                <a:sym typeface="+mn-ea"/>
              </a:rPr>
              <a:t>1.</a:t>
            </a:r>
            <a:r>
              <a:rPr lang="zh-CN" altLang="en-US" sz="2400">
                <a:solidFill>
                  <a:schemeClr val="tx1"/>
                </a:solidFill>
                <a:latin typeface="+mn-ea"/>
                <a:cs typeface="+mn-ea"/>
                <a:sym typeface="+mn-ea"/>
              </a:rPr>
              <a:t>只需提供以下</a:t>
            </a:r>
            <a:r>
              <a:rPr lang="en-US" altLang="zh-CN" sz="2400">
                <a:solidFill>
                  <a:schemeClr val="tx1"/>
                </a:solidFill>
                <a:latin typeface="+mn-ea"/>
                <a:cs typeface="+mn-ea"/>
                <a:sym typeface="+mn-ea"/>
              </a:rPr>
              <a:t>13</a:t>
            </a:r>
            <a:r>
              <a:rPr lang="zh-CN" altLang="en-US" sz="2400">
                <a:solidFill>
                  <a:schemeClr val="tx1"/>
                </a:solidFill>
                <a:latin typeface="+mn-ea"/>
                <a:cs typeface="+mn-ea"/>
                <a:sym typeface="+mn-ea"/>
              </a:rPr>
              <a:t>种相关证明材料之一，复印件务必清晰。</a:t>
            </a:r>
            <a:endParaRPr lang="zh-CN" altLang="en-US" sz="2400">
              <a:solidFill>
                <a:schemeClr val="tx1"/>
              </a:solidFill>
              <a:latin typeface="+mn-ea"/>
              <a:cs typeface="+mn-ea"/>
              <a:sym typeface="+mn-ea"/>
            </a:endParaRPr>
          </a:p>
        </p:txBody>
      </p:sp>
      <p:pic>
        <p:nvPicPr>
          <p:cNvPr id="5" name="图片 4" descr="1"/>
          <p:cNvPicPr>
            <a:picLocks noChangeAspect="1"/>
          </p:cNvPicPr>
          <p:nvPr/>
        </p:nvPicPr>
        <p:blipFill>
          <a:blip r:embed="rId1"/>
          <a:stretch>
            <a:fillRect/>
          </a:stretch>
        </p:blipFill>
        <p:spPr>
          <a:xfrm>
            <a:off x="711835" y="3230245"/>
            <a:ext cx="4472305" cy="3234690"/>
          </a:xfrm>
          <a:prstGeom prst="rect">
            <a:avLst/>
          </a:prstGeom>
        </p:spPr>
      </p:pic>
      <p:pic>
        <p:nvPicPr>
          <p:cNvPr id="6" name="图片 5" descr="2"/>
          <p:cNvPicPr>
            <a:picLocks noChangeAspect="1"/>
          </p:cNvPicPr>
          <p:nvPr/>
        </p:nvPicPr>
        <p:blipFill>
          <a:blip r:embed="rId2"/>
          <a:stretch>
            <a:fillRect/>
          </a:stretch>
        </p:blipFill>
        <p:spPr>
          <a:xfrm>
            <a:off x="5311775" y="3289300"/>
            <a:ext cx="4984115" cy="3234690"/>
          </a:xfrm>
          <a:prstGeom prst="rect">
            <a:avLst/>
          </a:prstGeom>
        </p:spPr>
      </p:pic>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676400"/>
            <a:ext cx="8842375" cy="4876800"/>
          </a:xfrm>
        </p:spPr>
        <p:txBody>
          <a:bodyPr/>
          <a:p>
            <a:pPr marL="0" indent="0">
              <a:buNone/>
            </a:pPr>
            <a:endParaRPr lang="zh-CN" altLang="en-US" sz="2400">
              <a:solidFill>
                <a:srgbClr val="000000"/>
              </a:solidFill>
              <a:latin typeface="+mn-ea"/>
              <a:cs typeface="+mn-ea"/>
            </a:endParaRPr>
          </a:p>
          <a:p>
            <a:r>
              <a:rPr lang="en-US" altLang="zh-CN" sz="2400">
                <a:solidFill>
                  <a:srgbClr val="000000"/>
                </a:solidFill>
                <a:latin typeface="+mn-ea"/>
                <a:cs typeface="+mn-ea"/>
                <a:sym typeface="+mn-ea"/>
              </a:rPr>
              <a:t>2.</a:t>
            </a:r>
            <a:r>
              <a:rPr lang="zh-CN" altLang="en-US" sz="2400">
                <a:solidFill>
                  <a:srgbClr val="000000"/>
                </a:solidFill>
                <a:latin typeface="+mn-ea"/>
                <a:cs typeface="+mn-ea"/>
                <a:sym typeface="+mn-ea"/>
              </a:rPr>
              <a:t>护士执业资格若无证书，可把成绩单打印出来，护士执业资格考试成绩查询网站：</a:t>
            </a:r>
            <a:endParaRPr lang="zh-CN" altLang="en-US" sz="2400">
              <a:solidFill>
                <a:srgbClr val="000000"/>
              </a:solidFill>
              <a:latin typeface="+mn-ea"/>
              <a:cs typeface="+mn-ea"/>
              <a:sym typeface="+mn-ea"/>
            </a:endParaRPr>
          </a:p>
          <a:p>
            <a:r>
              <a:rPr lang="zh-CN" altLang="en-US" sz="2400">
                <a:solidFill>
                  <a:schemeClr val="tx1"/>
                </a:solidFill>
                <a:latin typeface="+mn-ea"/>
                <a:cs typeface="+mn-ea"/>
                <a:sym typeface="+mn-ea"/>
              </a:rPr>
              <a:t>江西卫生计生人才人事网</a:t>
            </a:r>
            <a:r>
              <a:rPr lang="en-US" altLang="zh-CN" sz="2400" b="1">
                <a:solidFill>
                  <a:srgbClr val="1D41D5"/>
                </a:solidFill>
                <a:latin typeface="+mn-ea"/>
                <a:cs typeface="+mn-ea"/>
                <a:sym typeface="+mn-ea"/>
              </a:rPr>
              <a:t>www.gwrcw.com</a:t>
            </a:r>
            <a:r>
              <a:rPr lang="zh-CN" altLang="en-US" sz="2400">
                <a:solidFill>
                  <a:schemeClr val="tx1"/>
                </a:solidFill>
                <a:latin typeface="+mn-ea"/>
                <a:cs typeface="+mn-ea"/>
                <a:sym typeface="+mn-ea"/>
              </a:rPr>
              <a:t>输姓名、身份证号即可查询。</a:t>
            </a:r>
            <a:endParaRPr lang="zh-CN" altLang="en-US" sz="2400">
              <a:solidFill>
                <a:schemeClr val="tx1"/>
              </a:solidFill>
              <a:latin typeface="+mn-ea"/>
              <a:cs typeface="+mn-ea"/>
              <a:sym typeface="+mn-ea"/>
            </a:endParaRPr>
          </a:p>
          <a:p>
            <a:r>
              <a:rPr lang="zh-CN" altLang="en-US" sz="2400">
                <a:solidFill>
                  <a:srgbClr val="000000"/>
                </a:solidFill>
                <a:latin typeface="+mn-ea"/>
                <a:cs typeface="+mn-ea"/>
                <a:sym typeface="+mn-ea"/>
              </a:rPr>
              <a:t>（往年专业实务、实践能力合格线预计各为</a:t>
            </a:r>
            <a:r>
              <a:rPr lang="en-US" altLang="zh-CN" sz="2400">
                <a:solidFill>
                  <a:srgbClr val="000000"/>
                </a:solidFill>
                <a:latin typeface="+mn-ea"/>
                <a:cs typeface="+mn-ea"/>
                <a:sym typeface="+mn-ea"/>
              </a:rPr>
              <a:t>300</a:t>
            </a:r>
            <a:r>
              <a:rPr lang="zh-CN" altLang="en-US" sz="2400">
                <a:solidFill>
                  <a:srgbClr val="000000"/>
                </a:solidFill>
                <a:latin typeface="+mn-ea"/>
                <a:cs typeface="+mn-ea"/>
                <a:sym typeface="+mn-ea"/>
              </a:rPr>
              <a:t>分，必须两门都达到。以当年网上公布的成绩为准</a:t>
            </a:r>
            <a:r>
              <a:rPr lang="zh-CN" altLang="en-US" sz="2400">
                <a:solidFill>
                  <a:srgbClr val="000000"/>
                </a:solidFill>
                <a:latin typeface="+mn-ea"/>
                <a:cs typeface="+mn-ea"/>
                <a:sym typeface="+mn-ea"/>
              </a:rPr>
              <a:t>）</a:t>
            </a:r>
            <a:r>
              <a:rPr lang="zh-CN" altLang="en-US" sz="2400">
                <a:solidFill>
                  <a:srgbClr val="000000"/>
                </a:solidFill>
                <a:latin typeface="+mn-ea"/>
                <a:cs typeface="+mn-ea"/>
                <a:sym typeface="+mn-ea"/>
              </a:rPr>
              <a:t>。</a:t>
            </a:r>
            <a:endParaRPr lang="zh-CN" altLang="en-US" sz="2400">
              <a:solidFill>
                <a:srgbClr val="000000"/>
              </a:solidFill>
              <a:latin typeface="+mn-ea"/>
              <a:cs typeface="+mn-ea"/>
            </a:endParaRPr>
          </a:p>
          <a:p>
            <a:pPr marL="0" indent="0">
              <a:buNone/>
            </a:pPr>
            <a:endParaRPr lang="zh-CN" altLang="en-US" sz="2400" dirty="0">
              <a:latin typeface="+mn-ea"/>
              <a:cs typeface="+mn-ea"/>
              <a:sym typeface="+mn-ea"/>
            </a:endParaRPr>
          </a:p>
          <a:p>
            <a:pPr marL="0" indent="0">
              <a:buNone/>
            </a:pPr>
            <a:r>
              <a:rPr lang="zh-CN" altLang="en-US" sz="2400" b="1" dirty="0">
                <a:latin typeface="+mn-ea"/>
                <a:cs typeface="+mn-ea"/>
                <a:sym typeface="+mn-ea"/>
              </a:rPr>
              <a:t>    </a:t>
            </a:r>
            <a:r>
              <a:rPr lang="zh-CN" altLang="en-US" sz="2400" b="1" dirty="0">
                <a:solidFill>
                  <a:srgbClr val="FD3E39"/>
                </a:solidFill>
                <a:latin typeface="+mn-ea"/>
                <a:cs typeface="+mn-ea"/>
                <a:sym typeface="+mn-ea"/>
              </a:rPr>
              <a:t>审核人员应关注各种证明材料的正规性和有效性，须使用国家相关行政部门的统一规范格式，不符合要求的证明材料将不予认可。</a:t>
            </a:r>
            <a:endParaRPr lang="zh-CN" altLang="en-US" sz="2400" b="1">
              <a:solidFill>
                <a:srgbClr val="000000"/>
              </a:solidFill>
              <a:latin typeface="+mn-ea"/>
              <a:cs typeface="+mn-ea"/>
            </a:endParaRPr>
          </a:p>
          <a:p>
            <a:endParaRPr lang="zh-CN" altLang="en-US" sz="2400" b="1">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892300"/>
            <a:ext cx="9067800" cy="4876800"/>
          </a:xfrm>
        </p:spPr>
        <p:txBody>
          <a:bodyPr/>
          <a:p>
            <a:r>
              <a:rPr lang="zh-CN" sz="3200" b="1">
                <a:solidFill>
                  <a:srgbClr val="1D41D5"/>
                </a:solidFill>
                <a:ea typeface="宋体" panose="02010600030101010101" pitchFamily="2" charset="-122"/>
                <a:sym typeface="+mn-ea"/>
              </a:rPr>
              <a:t>入学测试</a:t>
            </a:r>
            <a:endParaRPr lang="zh-CN" sz="3200" b="1">
              <a:solidFill>
                <a:srgbClr val="1D41D5"/>
              </a:solidFill>
              <a:ea typeface="宋体" panose="02010600030101010101" pitchFamily="2" charset="-122"/>
              <a:sym typeface="+mn-ea"/>
            </a:endParaRPr>
          </a:p>
          <a:p>
            <a:pPr marL="0" indent="0">
              <a:buNone/>
            </a:pPr>
            <a:r>
              <a:rPr lang="zh-CN">
                <a:ea typeface="宋体" panose="02010600030101010101" pitchFamily="2" charset="-122"/>
                <a:sym typeface="+mn-ea"/>
              </a:rPr>
              <a:t>       </a:t>
            </a:r>
            <a:endParaRPr lang="zh-CN">
              <a:ea typeface="宋体" panose="02010600030101010101" pitchFamily="2" charset="-122"/>
              <a:sym typeface="+mn-ea"/>
            </a:endParaRPr>
          </a:p>
          <a:p>
            <a:pPr marL="0" indent="0">
              <a:buNone/>
            </a:pPr>
            <a:r>
              <a:rPr lang="zh-CN">
                <a:ea typeface="宋体" panose="02010600030101010101" pitchFamily="2" charset="-122"/>
                <a:sym typeface="+mn-ea"/>
              </a:rPr>
              <a:t>      </a:t>
            </a:r>
            <a:r>
              <a:rPr lang="zh-CN" sz="2400">
                <a:ea typeface="宋体" panose="02010600030101010101" pitchFamily="2" charset="-122"/>
                <a:sym typeface="+mn-ea"/>
              </a:rPr>
              <a:t>招生入学水平测试、入学资格审核按省校、国开的要求规范操作，各</a:t>
            </a:r>
            <a:r>
              <a:rPr lang="zh-CN" sz="2400">
                <a:ea typeface="宋体" panose="02010600030101010101" pitchFamily="2" charset="-122"/>
                <a:sym typeface="+mn-ea"/>
              </a:rPr>
              <a:t>教学点</a:t>
            </a:r>
            <a:r>
              <a:rPr lang="zh-CN" sz="2400">
                <a:ea typeface="宋体" panose="02010600030101010101" pitchFamily="2" charset="-122"/>
                <a:sym typeface="+mn-ea"/>
              </a:rPr>
              <a:t>要</a:t>
            </a:r>
            <a:r>
              <a:rPr lang="zh-CN" sz="2400" b="1">
                <a:solidFill>
                  <a:srgbClr val="FF0000"/>
                </a:solidFill>
                <a:ea typeface="宋体" panose="02010600030101010101" pitchFamily="2" charset="-122"/>
                <a:sym typeface="+mn-ea"/>
              </a:rPr>
              <a:t>严格审查</a:t>
            </a:r>
            <a:r>
              <a:rPr lang="zh-CN" sz="2400">
                <a:ea typeface="宋体" panose="02010600030101010101" pitchFamily="2" charset="-122"/>
                <a:sym typeface="+mn-ea"/>
              </a:rPr>
              <a:t>学生</a:t>
            </a:r>
            <a:r>
              <a:rPr lang="zh-CN" sz="2400" b="1">
                <a:solidFill>
                  <a:srgbClr val="FF0000"/>
                </a:solidFill>
                <a:ea typeface="宋体" panose="02010600030101010101" pitchFamily="2" charset="-122"/>
                <a:sym typeface="+mn-ea"/>
              </a:rPr>
              <a:t>前置学历</a:t>
            </a:r>
            <a:r>
              <a:rPr lang="zh-CN" sz="2400">
                <a:ea typeface="宋体" panose="02010600030101010101" pitchFamily="2" charset="-122"/>
                <a:sym typeface="+mn-ea"/>
              </a:rPr>
              <a:t>和</a:t>
            </a:r>
            <a:r>
              <a:rPr lang="zh-CN" sz="2400" b="1">
                <a:solidFill>
                  <a:srgbClr val="FF0000"/>
                </a:solidFill>
                <a:ea typeface="宋体" panose="02010600030101010101" pitchFamily="2" charset="-122"/>
                <a:sym typeface="+mn-ea"/>
              </a:rPr>
              <a:t>异地生</a:t>
            </a:r>
            <a:r>
              <a:rPr lang="zh-CN" sz="2400">
                <a:ea typeface="宋体" panose="02010600030101010101" pitchFamily="2" charset="-122"/>
                <a:sym typeface="+mn-ea"/>
              </a:rPr>
              <a:t>报名材料和相关证明材料，并按时上报各种材料。</a:t>
            </a:r>
            <a:endParaRPr lang="zh-CN" altLang="en-US"/>
          </a:p>
          <a:p>
            <a:pPr marL="0" indent="0">
              <a:buNone/>
            </a:pPr>
            <a:endParaRPr lang="zh-CN" altLang="en-US"/>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2400" b="1">
                <a:solidFill>
                  <a:srgbClr val="FF0000"/>
                </a:solidFill>
                <a:latin typeface="+mn-ea"/>
                <a:cs typeface="+mn-ea"/>
                <a:sym typeface="+mn-ea"/>
              </a:rPr>
              <a:t>专科、本科初审须提出申请报告</a:t>
            </a:r>
            <a:r>
              <a:rPr lang="zh-CN" altLang="en-US" sz="2400">
                <a:solidFill>
                  <a:srgbClr val="1D41D5"/>
                </a:solidFill>
                <a:latin typeface="+mn-ea"/>
                <a:cs typeface="+mn-ea"/>
                <a:sym typeface="+mn-ea"/>
              </a:rPr>
              <a:t>（须上报）</a:t>
            </a:r>
            <a:endParaRPr lang="zh-CN" altLang="en-US" sz="2400" b="1" strike="noStrike" noProof="1">
              <a:solidFill>
                <a:schemeClr val="accent2"/>
              </a:solidFill>
              <a:latin typeface="+mn-ea"/>
              <a:cs typeface="+mn-ea"/>
              <a:sym typeface="+mn-ea"/>
            </a:endParaRPr>
          </a:p>
          <a:p>
            <a:pPr marL="0" indent="0" fontAlgn="base">
              <a:buNone/>
            </a:pPr>
            <a:r>
              <a:rPr lang="zh-CN" altLang="en-US" sz="2400" b="1">
                <a:latin typeface="+mn-ea"/>
                <a:cs typeface="+mn-ea"/>
                <a:sym typeface="+mn-ea"/>
              </a:rPr>
              <a:t>    </a:t>
            </a:r>
            <a:r>
              <a:rPr lang="zh-CN" altLang="en-US" sz="2400">
                <a:latin typeface="+mn-ea"/>
                <a:cs typeface="+mn-ea"/>
                <a:sym typeface="+mn-ea"/>
              </a:rPr>
              <a:t>专科、本科初审资格，各教学点要向省校直属开放教育学院提出申请并备案（留存盖章原件</a:t>
            </a:r>
            <a:r>
              <a:rPr lang="zh-CN" altLang="en-US" sz="2400">
                <a:latin typeface="+mn-ea"/>
                <a:cs typeface="+mn-ea"/>
                <a:sym typeface="+mn-ea"/>
              </a:rPr>
              <a:t>）</a:t>
            </a:r>
            <a:r>
              <a:rPr lang="zh-CN" altLang="en-US" sz="2400">
                <a:latin typeface="+mn-ea"/>
                <a:cs typeface="+mn-ea"/>
                <a:sym typeface="+mn-ea"/>
              </a:rPr>
              <a:t>，经我院批准后</a:t>
            </a:r>
            <a:r>
              <a:rPr lang="zh-CN" altLang="en-US" sz="2400">
                <a:latin typeface="+mn-ea"/>
                <a:cs typeface="+mn-ea"/>
                <a:sym typeface="+mn-ea"/>
              </a:rPr>
              <a:t>教学点</a:t>
            </a:r>
            <a:r>
              <a:rPr lang="zh-CN" altLang="en-US" sz="2400">
                <a:latin typeface="+mn-ea"/>
                <a:cs typeface="+mn-ea"/>
                <a:sym typeface="+mn-ea"/>
              </a:rPr>
              <a:t>方有资格进行初审。</a:t>
            </a:r>
            <a:endParaRPr lang="zh-CN" altLang="en-US" sz="2400" b="1" strike="noStrike" noProof="1">
              <a:solidFill>
                <a:schemeClr val="tx1"/>
              </a:solidFill>
              <a:latin typeface="+mn-ea"/>
              <a:cs typeface="+mn-ea"/>
            </a:endParaRPr>
          </a:p>
          <a:p>
            <a:pPr marL="0" indent="0" fontAlgn="base">
              <a:buNone/>
            </a:pPr>
            <a:r>
              <a:rPr lang="zh-CN" altLang="en-US" sz="2400" b="1">
                <a:latin typeface="+mn-ea"/>
                <a:cs typeface="+mn-ea"/>
                <a:sym typeface="+mn-ea"/>
              </a:rPr>
              <a:t>   各学习中心</a:t>
            </a:r>
            <a:r>
              <a:rPr lang="zh-CN" altLang="en-US" sz="2400" b="1">
                <a:solidFill>
                  <a:srgbClr val="FF0000"/>
                </a:solidFill>
                <a:latin typeface="+mn-ea"/>
                <a:cs typeface="+mn-ea"/>
                <a:sym typeface="+mn-ea"/>
              </a:rPr>
              <a:t>建立健全</a:t>
            </a:r>
            <a:r>
              <a:rPr lang="zh-CN" altLang="en-US" sz="2400" b="1">
                <a:solidFill>
                  <a:srgbClr val="FF0000"/>
                </a:solidFill>
                <a:latin typeface="+mn-ea"/>
                <a:cs typeface="+mn-ea"/>
                <a:sym typeface="+mn-ea"/>
              </a:rPr>
              <a:t>招生工作</a:t>
            </a:r>
            <a:r>
              <a:rPr lang="zh-CN" altLang="en-US" sz="2400" b="1">
                <a:solidFill>
                  <a:srgbClr val="1D41D5"/>
                </a:solidFill>
                <a:latin typeface="+mn-ea"/>
                <a:cs typeface="+mn-ea"/>
                <a:sym typeface="+mn-ea"/>
              </a:rPr>
              <a:t>机制</a:t>
            </a:r>
            <a:r>
              <a:rPr lang="zh-CN" altLang="en-US" sz="2400" b="1">
                <a:solidFill>
                  <a:srgbClr val="FF0000"/>
                </a:solidFill>
                <a:latin typeface="+mn-ea"/>
                <a:cs typeface="+mn-ea"/>
                <a:sym typeface="+mn-ea"/>
              </a:rPr>
              <a:t>和</a:t>
            </a:r>
            <a:r>
              <a:rPr lang="zh-CN" altLang="en-US" sz="2400" b="1">
                <a:solidFill>
                  <a:srgbClr val="1D41D5"/>
                </a:solidFill>
                <a:latin typeface="+mn-ea"/>
                <a:cs typeface="+mn-ea"/>
                <a:sym typeface="+mn-ea"/>
              </a:rPr>
              <a:t>方案</a:t>
            </a:r>
            <a:r>
              <a:rPr lang="zh-CN" altLang="en-US" sz="2400">
                <a:solidFill>
                  <a:srgbClr val="1D41D5"/>
                </a:solidFill>
                <a:latin typeface="+mn-ea"/>
                <a:cs typeface="+mn-ea"/>
                <a:sym typeface="+mn-ea"/>
              </a:rPr>
              <a:t>（须上报以下</a:t>
            </a:r>
            <a:r>
              <a:rPr lang="en-US" altLang="zh-CN" sz="2400">
                <a:solidFill>
                  <a:srgbClr val="1D41D5"/>
                </a:solidFill>
                <a:latin typeface="+mn-ea"/>
                <a:cs typeface="+mn-ea"/>
                <a:sym typeface="+mn-ea"/>
              </a:rPr>
              <a:t>6</a:t>
            </a:r>
            <a:r>
              <a:rPr lang="zh-CN" altLang="en-US" sz="2400">
                <a:solidFill>
                  <a:srgbClr val="1D41D5"/>
                </a:solidFill>
                <a:latin typeface="+mn-ea"/>
                <a:cs typeface="+mn-ea"/>
                <a:sym typeface="+mn-ea"/>
              </a:rPr>
              <a:t>个材料）</a:t>
            </a:r>
            <a:r>
              <a:rPr lang="zh-CN" altLang="en-US" sz="2400" b="1">
                <a:solidFill>
                  <a:srgbClr val="1D41D5"/>
                </a:solidFill>
                <a:latin typeface="+mn-ea"/>
                <a:cs typeface="+mn-ea"/>
                <a:sym typeface="+mn-ea"/>
              </a:rPr>
              <a:t>：</a:t>
            </a:r>
            <a:endParaRPr lang="zh-CN" altLang="en-US" sz="2400" b="1" strike="noStrike" noProof="1">
              <a:solidFill>
                <a:schemeClr val="tx1"/>
              </a:solidFill>
              <a:latin typeface="+mn-ea"/>
              <a:cs typeface="+mn-ea"/>
            </a:endParaRPr>
          </a:p>
          <a:p>
            <a:pPr marL="0" indent="0" fontAlgn="base">
              <a:buNone/>
            </a:pPr>
            <a:r>
              <a:rPr lang="zh-CN" altLang="en-US" sz="2400" b="1">
                <a:latin typeface="+mn-ea"/>
                <a:cs typeface="+mn-ea"/>
                <a:sym typeface="+mn-ea"/>
              </a:rPr>
              <a:t>    </a:t>
            </a:r>
            <a:r>
              <a:rPr lang="en-US" altLang="zh-CN" sz="2400" b="1">
                <a:latin typeface="+mn-ea"/>
                <a:cs typeface="+mn-ea"/>
                <a:sym typeface="+mn-ea"/>
              </a:rPr>
              <a:t>1</a:t>
            </a:r>
            <a:r>
              <a:rPr lang="en-US" altLang="zh-CN" sz="2400" b="1">
                <a:latin typeface="+mn-ea"/>
                <a:cs typeface="+mn-ea"/>
                <a:sym typeface="+mn-ea"/>
              </a:rPr>
              <a:t>.</a:t>
            </a:r>
            <a:r>
              <a:rPr lang="zh-CN" altLang="en-US" sz="2400" b="1">
                <a:latin typeface="+mn-ea"/>
                <a:cs typeface="+mn-ea"/>
                <a:sym typeface="+mn-ea"/>
              </a:rPr>
              <a:t>招生工作实施方案 </a:t>
            </a:r>
            <a:r>
              <a:rPr lang="en-US" altLang="zh-CN" sz="2400" b="1">
                <a:latin typeface="+mn-ea"/>
                <a:cs typeface="+mn-ea"/>
                <a:sym typeface="+mn-ea"/>
              </a:rPr>
              <a:t>2.</a:t>
            </a:r>
            <a:r>
              <a:rPr lang="zh-CN" altLang="en-US" sz="2400" b="1">
                <a:latin typeface="+mn-ea"/>
                <a:cs typeface="+mn-ea"/>
                <a:sym typeface="+mn-ea"/>
              </a:rPr>
              <a:t>宣传工作方案</a:t>
            </a:r>
            <a:r>
              <a:rPr lang="en-US" altLang="zh-CN" sz="2400" b="1">
                <a:latin typeface="+mn-ea"/>
                <a:cs typeface="+mn-ea"/>
                <a:sym typeface="+mn-ea"/>
              </a:rPr>
              <a:t>3</a:t>
            </a:r>
            <a:r>
              <a:rPr lang="en-US" altLang="zh-CN" sz="2400" b="1">
                <a:latin typeface="+mn-ea"/>
                <a:cs typeface="+mn-ea"/>
                <a:sym typeface="+mn-ea"/>
              </a:rPr>
              <a:t>.</a:t>
            </a:r>
            <a:r>
              <a:rPr lang="zh-CN" altLang="en-US" sz="2400" b="1">
                <a:latin typeface="+mn-ea"/>
                <a:cs typeface="+mn-ea"/>
                <a:sym typeface="+mn-ea"/>
              </a:rPr>
              <a:t>招生工作领导分工负责制</a:t>
            </a:r>
            <a:r>
              <a:rPr lang="en-US" altLang="zh-CN" sz="2400" b="1">
                <a:latin typeface="+mn-ea"/>
                <a:cs typeface="+mn-ea"/>
                <a:sym typeface="+mn-ea"/>
              </a:rPr>
              <a:t>4.</a:t>
            </a:r>
            <a:r>
              <a:rPr lang="zh-CN" altLang="en-US" sz="2400" b="1">
                <a:latin typeface="+mn-ea"/>
                <a:cs typeface="+mn-ea"/>
                <a:sym typeface="+mn-ea"/>
              </a:rPr>
              <a:t>招生工作进度定期报告制  </a:t>
            </a:r>
            <a:r>
              <a:rPr lang="en-US" altLang="zh-CN" sz="2400" b="1">
                <a:latin typeface="+mn-ea"/>
                <a:cs typeface="+mn-ea"/>
                <a:sym typeface="+mn-ea"/>
              </a:rPr>
              <a:t>5.</a:t>
            </a:r>
            <a:r>
              <a:rPr lang="zh-CN" altLang="en-US" sz="2400" b="1">
                <a:latin typeface="+mn-ea"/>
                <a:cs typeface="+mn-ea"/>
                <a:sym typeface="+mn-ea"/>
              </a:rPr>
              <a:t>招生工作事故责任追究制 </a:t>
            </a:r>
            <a:r>
              <a:rPr lang="en-US" altLang="zh-CN" sz="2400" b="1">
                <a:latin typeface="+mn-ea"/>
                <a:cs typeface="+mn-ea"/>
                <a:sym typeface="+mn-ea"/>
              </a:rPr>
              <a:t>6.</a:t>
            </a:r>
            <a:r>
              <a:rPr lang="zh-CN" altLang="en-US" sz="2400">
                <a:latin typeface="+mn-ea"/>
                <a:cs typeface="+mn-ea"/>
                <a:sym typeface="+mn-ea"/>
              </a:rPr>
              <a:t>招生简章、宣传折页</a:t>
            </a:r>
            <a:r>
              <a:rPr lang="zh-CN" altLang="en-US" sz="2400" b="1">
                <a:solidFill>
                  <a:srgbClr val="1D41D5"/>
                </a:solidFill>
                <a:latin typeface="+mn-ea"/>
                <a:cs typeface="+mn-ea"/>
                <a:sym typeface="+mn-ea"/>
              </a:rPr>
              <a:t>备案制度。</a:t>
            </a:r>
            <a:endParaRPr lang="zh-CN" altLang="en-US" sz="2400" b="1">
              <a:solidFill>
                <a:schemeClr val="accent2"/>
              </a:solidFill>
              <a:latin typeface="+mn-ea"/>
              <a:cs typeface="+mn-ea"/>
              <a:sym typeface="+mn-ea"/>
            </a:endParaRPr>
          </a:p>
          <a:p>
            <a:pPr marL="0" indent="0" fontAlgn="base">
              <a:buNone/>
            </a:pPr>
            <a:r>
              <a:rPr lang="zh-CN" altLang="en-US" sz="2400" b="1">
                <a:solidFill>
                  <a:schemeClr val="accent2"/>
                </a:solidFill>
                <a:latin typeface="+mn-ea"/>
                <a:cs typeface="+mn-ea"/>
                <a:sym typeface="+mn-ea"/>
              </a:rPr>
              <a:t>  </a:t>
            </a:r>
            <a:r>
              <a:rPr lang="zh-CN" altLang="en-US" sz="2400" b="1">
                <a:solidFill>
                  <a:srgbClr val="1D41D5"/>
                </a:solidFill>
                <a:latin typeface="+mn-ea"/>
                <a:cs typeface="+mn-ea"/>
                <a:sym typeface="+mn-ea"/>
              </a:rPr>
              <a:t>以上所有材料须经</a:t>
            </a:r>
            <a:r>
              <a:rPr lang="zh-CN" altLang="en-US" sz="2400">
                <a:latin typeface="+mn-ea"/>
                <a:cs typeface="+mn-ea"/>
                <a:sym typeface="+mn-ea"/>
              </a:rPr>
              <a:t>学院</a:t>
            </a:r>
            <a:r>
              <a:rPr lang="zh-CN" altLang="en-US" sz="2400" b="1">
                <a:solidFill>
                  <a:srgbClr val="1D41D5"/>
                </a:solidFill>
                <a:latin typeface="+mn-ea"/>
                <a:cs typeface="+mn-ea"/>
                <a:sym typeface="+mn-ea"/>
              </a:rPr>
              <a:t>审批后</a:t>
            </a:r>
            <a:r>
              <a:rPr lang="zh-CN" altLang="en-US" sz="2400">
                <a:latin typeface="+mn-ea"/>
                <a:cs typeface="+mn-ea"/>
                <a:sym typeface="+mn-ea"/>
              </a:rPr>
              <a:t>方可进行招生工作。</a:t>
            </a:r>
            <a:endParaRPr lang="zh-CN" altLang="en-US" sz="2400">
              <a:latin typeface="+mn-ea"/>
              <a:cs typeface="+mn-ea"/>
            </a:endParaRPr>
          </a:p>
          <a:p>
            <a:pPr marL="0" indent="0">
              <a:buNone/>
            </a:pPr>
            <a:endParaRPr lang="en-US" altLang="zh-CN" sz="2400">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5" name="图片 199683" descr="VM547QN)Z$ME4_GRB_F46MU"/>
          <p:cNvPicPr>
            <a:picLocks noChangeAspect="1"/>
          </p:cNvPicPr>
          <p:nvPr>
            <p:ph idx="1"/>
          </p:nvPr>
        </p:nvPicPr>
        <p:blipFill>
          <a:blip r:embed="rId1"/>
          <a:stretch>
            <a:fillRect/>
          </a:stretch>
        </p:blipFill>
        <p:spPr>
          <a:xfrm>
            <a:off x="1673225" y="1676400"/>
            <a:ext cx="3121025" cy="4876800"/>
          </a:xfrm>
          <a:prstGeom prst="rect">
            <a:avLst/>
          </a:prstGeom>
          <a:noFill/>
          <a:ln w="9525">
            <a:noFill/>
          </a:ln>
        </p:spPr>
      </p:pic>
      <p:pic>
        <p:nvPicPr>
          <p:cNvPr id="18436" name="图片 199684" descr="2I%IEWO[J(7NN~R(]X%VK}Y"/>
          <p:cNvPicPr>
            <a:picLocks noChangeAspect="1"/>
          </p:cNvPicPr>
          <p:nvPr/>
        </p:nvPicPr>
        <p:blipFill>
          <a:blip r:embed="rId2"/>
          <a:stretch>
            <a:fillRect/>
          </a:stretch>
        </p:blipFill>
        <p:spPr>
          <a:xfrm>
            <a:off x="5614670" y="1676083"/>
            <a:ext cx="3248025" cy="4897437"/>
          </a:xfrm>
          <a:prstGeom prst="rect">
            <a:avLst/>
          </a:prstGeom>
          <a:noFill/>
          <a:ln w="9525">
            <a:noFill/>
          </a:ln>
        </p:spPr>
      </p:pic>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4060" y="1390650"/>
            <a:ext cx="9067800" cy="5272405"/>
          </a:xfrm>
        </p:spPr>
        <p:txBody>
          <a:bodyPr/>
          <a:p>
            <a:r>
              <a:rPr lang="zh-CN" altLang="en-US" sz="2000" b="1">
                <a:solidFill>
                  <a:srgbClr val="C00000"/>
                </a:solidFill>
                <a:sym typeface="+mn-ea"/>
              </a:rPr>
              <a:t>分析招生面临的形势，注重加强调研工作</a:t>
            </a:r>
            <a:endParaRPr lang="zh-CN" altLang="en-US" sz="2000" b="1">
              <a:solidFill>
                <a:srgbClr val="C00000"/>
              </a:solidFill>
              <a:sym typeface="+mn-ea"/>
            </a:endParaRPr>
          </a:p>
          <a:p>
            <a:r>
              <a:rPr lang="zh-CN" sz="2000" b="1">
                <a:solidFill>
                  <a:srgbClr val="C00000"/>
                </a:solidFill>
                <a:latin typeface="+mn-ea"/>
                <a:sym typeface="+mn-ea"/>
              </a:rPr>
              <a:t>创新宣传方式，积极拓展招生工作途径</a:t>
            </a:r>
            <a:endParaRPr lang="zh-CN" sz="2000" b="1">
              <a:solidFill>
                <a:srgbClr val="C00000"/>
              </a:solidFill>
              <a:latin typeface="+mn-ea"/>
              <a:sym typeface="+mn-ea"/>
            </a:endParaRPr>
          </a:p>
          <a:p>
            <a:r>
              <a:rPr lang="zh-CN" altLang="en-US" sz="2000" b="1">
                <a:solidFill>
                  <a:srgbClr val="C00000"/>
                </a:solidFill>
                <a:sym typeface="+mn-ea"/>
              </a:rPr>
              <a:t>招生宣传要遵循的原则</a:t>
            </a:r>
            <a:endParaRPr lang="zh-CN" altLang="en-US" sz="2000" b="1">
              <a:solidFill>
                <a:srgbClr val="C00000"/>
              </a:solidFill>
              <a:sym typeface="+mn-ea"/>
            </a:endParaRPr>
          </a:p>
          <a:p>
            <a:r>
              <a:rPr lang="zh-CN" altLang="en-US" sz="2000" b="1">
                <a:solidFill>
                  <a:srgbClr val="C00000"/>
                </a:solidFill>
                <a:sym typeface="+mn-ea"/>
              </a:rPr>
              <a:t>规范招生行为，提高抵御风险的能力</a:t>
            </a:r>
            <a:endParaRPr lang="zh-CN" altLang="en-US" sz="2000">
              <a:solidFill>
                <a:srgbClr val="C00000"/>
              </a:solidFill>
              <a:sym typeface="+mn-ea"/>
            </a:endParaRPr>
          </a:p>
          <a:p>
            <a:r>
              <a:rPr lang="zh-CN" altLang="en-US" sz="2000" b="1">
                <a:solidFill>
                  <a:srgbClr val="1D41D5"/>
                </a:solidFill>
                <a:sym typeface="+mn-ea"/>
              </a:rPr>
              <a:t>入学资格审核</a:t>
            </a:r>
            <a:endParaRPr lang="zh-CN" altLang="en-US" sz="2000" b="1">
              <a:solidFill>
                <a:srgbClr val="1D41D5"/>
              </a:solidFill>
              <a:sym typeface="+mn-ea"/>
            </a:endParaRPr>
          </a:p>
          <a:p>
            <a:r>
              <a:rPr lang="zh-CN" altLang="en-US" sz="2000" b="1" dirty="0">
                <a:solidFill>
                  <a:srgbClr val="1D41D5"/>
                </a:solidFill>
                <a:latin typeface="+mn-ea"/>
                <a:sym typeface="+mn-ea"/>
              </a:rPr>
              <a:t>审核原则</a:t>
            </a:r>
            <a:endParaRPr lang="zh-CN" altLang="en-US" sz="2000" b="1" dirty="0">
              <a:solidFill>
                <a:srgbClr val="1D41D5"/>
              </a:solidFill>
              <a:latin typeface="+mn-ea"/>
              <a:sym typeface="+mn-ea"/>
            </a:endParaRPr>
          </a:p>
          <a:p>
            <a:r>
              <a:rPr lang="zh-CN" altLang="en-US" sz="2000" b="1">
                <a:solidFill>
                  <a:srgbClr val="1D41D5"/>
                </a:solidFill>
                <a:latin typeface="Times New Roman" panose="02020603050405020304" pitchFamily="18" charset="0"/>
                <a:ea typeface="宋体" panose="02010600030101010101" pitchFamily="2" charset="-122"/>
                <a:sym typeface="+mn-ea"/>
              </a:rPr>
              <a:t>审核内容（审什么、怎么审？）</a:t>
            </a:r>
            <a:endParaRPr lang="zh-CN" altLang="en-US" sz="2000" b="1">
              <a:solidFill>
                <a:srgbClr val="1D41D5"/>
              </a:solidFill>
              <a:latin typeface="Times New Roman" panose="02020603050405020304" pitchFamily="18" charset="0"/>
              <a:ea typeface="宋体" panose="02010600030101010101" pitchFamily="2" charset="-122"/>
              <a:sym typeface="+mn-ea"/>
            </a:endParaRPr>
          </a:p>
          <a:p>
            <a:r>
              <a:rPr lang="zh-CN" altLang="zh-CN" sz="2000" b="1">
                <a:solidFill>
                  <a:srgbClr val="1D41D5"/>
                </a:solidFill>
                <a:latin typeface="Times New Roman" panose="02020603050405020304" pitchFamily="18" charset="0"/>
                <a:ea typeface="华文楷体" pitchFamily="2" charset="-122"/>
                <a:sym typeface="+mn-ea"/>
              </a:rPr>
              <a:t>异地生源审核</a:t>
            </a:r>
            <a:endParaRPr lang="zh-CN" altLang="zh-CN" sz="2000" b="1">
              <a:solidFill>
                <a:srgbClr val="1D41D5"/>
              </a:solidFill>
              <a:latin typeface="Times New Roman" panose="02020603050405020304" pitchFamily="18" charset="0"/>
              <a:ea typeface="华文楷体" pitchFamily="2" charset="-122"/>
            </a:endParaRPr>
          </a:p>
          <a:p>
            <a:r>
              <a:rPr lang="zh-CN" sz="2000" b="1">
                <a:solidFill>
                  <a:srgbClr val="1D41D5"/>
                </a:solidFill>
                <a:latin typeface="+mn-ea"/>
                <a:sym typeface="+mn-ea"/>
              </a:rPr>
              <a:t>异地学生入学资格审核相关证明材料汇总说明</a:t>
            </a:r>
            <a:endParaRPr lang="zh-CN" altLang="en-US" sz="2000">
              <a:solidFill>
                <a:srgbClr val="1D41D5"/>
              </a:solidFill>
              <a:latin typeface="+mn-ea"/>
            </a:endParaRPr>
          </a:p>
          <a:p>
            <a:r>
              <a:rPr lang="zh-CN" sz="2000" b="1">
                <a:solidFill>
                  <a:srgbClr val="1D41D5"/>
                </a:solidFill>
                <a:ea typeface="宋体" panose="02010600030101010101" pitchFamily="2" charset="-122"/>
                <a:sym typeface="+mn-ea"/>
              </a:rPr>
              <a:t>入学测试</a:t>
            </a:r>
            <a:endParaRPr lang="zh-CN" sz="2000" b="1">
              <a:solidFill>
                <a:srgbClr val="1D41D5"/>
              </a:solidFill>
              <a:ea typeface="宋体" panose="02010600030101010101" pitchFamily="2" charset="-122"/>
              <a:sym typeface="+mn-ea"/>
            </a:endParaRPr>
          </a:p>
          <a:p>
            <a:r>
              <a:rPr lang="zh-CN" altLang="en-US" sz="2000" b="1" dirty="0">
                <a:solidFill>
                  <a:srgbClr val="1D41D5"/>
                </a:solidFill>
                <a:latin typeface="+mn-ea"/>
                <a:cs typeface="+mn-ea"/>
                <a:sym typeface="+mn-ea"/>
              </a:rPr>
              <a:t>注意事项</a:t>
            </a:r>
            <a:endParaRPr lang="zh-CN" altLang="en-US" sz="2000" b="1" dirty="0">
              <a:solidFill>
                <a:srgbClr val="1D41D5"/>
              </a:solidFill>
              <a:latin typeface="+mn-ea"/>
              <a:cs typeface="+mn-ea"/>
              <a:sym typeface="+mn-ea"/>
            </a:endParaRPr>
          </a:p>
          <a:p>
            <a:r>
              <a:rPr lang="zh-CN" altLang="en-US" sz="2000" b="1">
                <a:solidFill>
                  <a:srgbClr val="1D41D5"/>
                </a:solidFill>
                <a:sym typeface="+mn-ea"/>
              </a:rPr>
              <a:t>常见信息错误类型</a:t>
            </a:r>
            <a:endParaRPr lang="zh-CN" altLang="en-US" sz="2000" b="1" strike="noStrike" noProof="1">
              <a:solidFill>
                <a:srgbClr val="1D41D5"/>
              </a:solidFill>
            </a:endParaRPr>
          </a:p>
          <a:p>
            <a:r>
              <a:rPr lang="zh-CN" altLang="en-US" sz="2000" b="1">
                <a:solidFill>
                  <a:srgbClr val="1D41D5"/>
                </a:solidFill>
                <a:latin typeface="+mn-ea"/>
                <a:cs typeface="+mn-ea"/>
                <a:sym typeface="+mn-ea"/>
              </a:rPr>
              <a:t>常见输机中的有关事项</a:t>
            </a:r>
            <a:endParaRPr lang="zh-CN" altLang="en-US" sz="2000" b="1">
              <a:solidFill>
                <a:srgbClr val="1D41D5"/>
              </a:solidFill>
              <a:latin typeface="+mn-ea"/>
              <a:cs typeface="+mn-ea"/>
              <a:sym typeface="+mn-ea"/>
            </a:endParaRPr>
          </a:p>
          <a:p>
            <a:r>
              <a:rPr lang="zh-CN" altLang="en-US" sz="2000" b="1">
                <a:solidFill>
                  <a:srgbClr val="1D41D5"/>
                </a:solidFill>
                <a:sym typeface="+mn-ea"/>
              </a:rPr>
              <a:t>关注与往年有变化的地方</a:t>
            </a:r>
            <a:endParaRPr lang="en-US" altLang="zh-CN" sz="2000" b="1">
              <a:solidFill>
                <a:srgbClr val="C00000"/>
              </a:solidFill>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3200" b="1" dirty="0">
                <a:solidFill>
                  <a:srgbClr val="1D41D5"/>
                </a:solidFill>
                <a:latin typeface="+mn-ea"/>
                <a:cs typeface="+mn-ea"/>
                <a:sym typeface="+mn-ea"/>
              </a:rPr>
              <a:t>注意事项：</a:t>
            </a:r>
            <a:r>
              <a:rPr lang="en-US" altLang="zh-CN" sz="2400" b="1" dirty="0">
                <a:latin typeface="+mn-ea"/>
                <a:cs typeface="+mn-ea"/>
                <a:sym typeface="+mn-ea"/>
              </a:rPr>
              <a:t> </a:t>
            </a:r>
            <a:r>
              <a:rPr lang="en-US" altLang="zh-CN" sz="2400" b="1" dirty="0">
                <a:solidFill>
                  <a:srgbClr val="1D41D5"/>
                </a:solidFill>
                <a:latin typeface="+mn-ea"/>
                <a:cs typeface="+mn-ea"/>
                <a:sym typeface="+mn-ea"/>
              </a:rPr>
              <a:t>  </a:t>
            </a:r>
            <a:r>
              <a:rPr lang="en-US" altLang="zh-CN" sz="2400" b="1" dirty="0">
                <a:latin typeface="+mn-ea"/>
                <a:cs typeface="+mn-ea"/>
                <a:sym typeface="+mn-ea"/>
              </a:rPr>
              <a:t> </a:t>
            </a:r>
            <a:r>
              <a:rPr lang="en-US" altLang="zh-CN" sz="2400" b="1" dirty="0">
                <a:solidFill>
                  <a:schemeClr val="accent2"/>
                </a:solidFill>
                <a:latin typeface="+mn-ea"/>
                <a:cs typeface="+mn-ea"/>
                <a:sym typeface="+mn-ea"/>
              </a:rPr>
              <a:t>  </a:t>
            </a:r>
            <a:endParaRPr lang="en-US" altLang="zh-CN" sz="2400" b="1" dirty="0">
              <a:solidFill>
                <a:schemeClr val="accent2"/>
              </a:solidFill>
              <a:latin typeface="+mn-ea"/>
              <a:cs typeface="+mn-ea"/>
            </a:endParaRPr>
          </a:p>
          <a:p>
            <a:pPr>
              <a:buNone/>
            </a:pPr>
            <a:r>
              <a:rPr lang="zh-CN" altLang="en-US" sz="2400" b="1" dirty="0">
                <a:solidFill>
                  <a:schemeClr val="accent2"/>
                </a:solidFill>
                <a:latin typeface="+mn-ea"/>
                <a:cs typeface="+mn-ea"/>
                <a:sym typeface="+mn-ea"/>
              </a:rPr>
              <a:t> </a:t>
            </a:r>
            <a:r>
              <a:rPr lang="zh-CN" altLang="en-US" sz="2400" b="1" dirty="0">
                <a:latin typeface="+mn-ea"/>
                <a:cs typeface="+mn-ea"/>
                <a:sym typeface="+mn-ea"/>
              </a:rPr>
              <a:t> </a:t>
            </a:r>
            <a:endParaRPr lang="zh-CN" altLang="en-US" sz="2400" b="1" dirty="0">
              <a:latin typeface="+mn-ea"/>
              <a:cs typeface="+mn-ea"/>
              <a:sym typeface="+mn-ea"/>
            </a:endParaRPr>
          </a:p>
          <a:p>
            <a:pPr algn="l">
              <a:buNone/>
            </a:pPr>
            <a:r>
              <a:rPr lang="zh-CN" altLang="en-US" sz="2400" b="1" dirty="0">
                <a:solidFill>
                  <a:srgbClr val="1D41D5"/>
                </a:solidFill>
                <a:latin typeface="+mn-ea"/>
                <a:cs typeface="+mn-ea"/>
                <a:sym typeface="+mn-ea"/>
              </a:rPr>
              <a:t> </a:t>
            </a:r>
            <a:r>
              <a:rPr lang="zh-CN" altLang="en-US" sz="2400" b="1" dirty="0">
                <a:solidFill>
                  <a:srgbClr val="FF0000"/>
                </a:solidFill>
                <a:latin typeface="+mn-ea"/>
                <a:cs typeface="+mn-ea"/>
                <a:sym typeface="+mn-ea"/>
              </a:rPr>
              <a:t>（一）新生基本信息核对</a:t>
            </a:r>
            <a:endParaRPr lang="en-US" altLang="zh-CN" sz="2400" b="1" dirty="0">
              <a:latin typeface="+mn-ea"/>
              <a:cs typeface="+mn-ea"/>
            </a:endParaRPr>
          </a:p>
          <a:p>
            <a:pPr algn="l">
              <a:buNone/>
            </a:pPr>
            <a:r>
              <a:rPr lang="zh-CN" altLang="en-US" sz="2400" b="1" dirty="0">
                <a:latin typeface="+mn-ea"/>
                <a:cs typeface="+mn-ea"/>
                <a:sym typeface="+mn-ea"/>
              </a:rPr>
              <a:t>  </a:t>
            </a:r>
            <a:r>
              <a:rPr lang="en-US" altLang="zh-CN" sz="2400" b="1" dirty="0">
                <a:latin typeface="+mn-ea"/>
                <a:cs typeface="+mn-ea"/>
                <a:sym typeface="+mn-ea"/>
              </a:rPr>
              <a:t>1.</a:t>
            </a:r>
            <a:r>
              <a:rPr lang="zh-CN" altLang="en-US" sz="2400" b="1" dirty="0">
                <a:latin typeface="+mn-ea"/>
                <a:cs typeface="+mn-ea"/>
                <a:sym typeface="+mn-ea"/>
              </a:rPr>
              <a:t>从招生管理系统中打印出学生信息表，并由学生核对无误后再由学生本人签名，确保信息真实、准确、无误。</a:t>
            </a:r>
            <a:endParaRPr lang="zh-CN" altLang="en-US" sz="2400" b="1" dirty="0">
              <a:latin typeface="+mn-ea"/>
              <a:cs typeface="+mn-ea"/>
            </a:endParaRPr>
          </a:p>
          <a:p>
            <a:pPr algn="l">
              <a:buNone/>
            </a:pPr>
            <a:r>
              <a:rPr lang="zh-CN" altLang="en-US" sz="2400" b="1" dirty="0">
                <a:latin typeface="+mn-ea"/>
                <a:cs typeface="+mn-ea"/>
                <a:sym typeface="+mn-ea"/>
              </a:rPr>
              <a:t>    </a:t>
            </a:r>
            <a:endParaRPr lang="zh-CN" altLang="en-US" sz="2400" b="1" dirty="0">
              <a:latin typeface="+mn-ea"/>
              <a:cs typeface="+mn-ea"/>
              <a:sym typeface="+mn-ea"/>
            </a:endParaRPr>
          </a:p>
          <a:p>
            <a:pPr algn="l">
              <a:buNone/>
            </a:pPr>
            <a:r>
              <a:rPr lang="zh-CN" altLang="en-US" sz="2400" b="1" dirty="0">
                <a:latin typeface="+mn-ea"/>
                <a:cs typeface="+mn-ea"/>
                <a:sym typeface="+mn-ea"/>
              </a:rPr>
              <a:t>  </a:t>
            </a:r>
            <a:r>
              <a:rPr lang="en-US" altLang="zh-CN" sz="2400" b="1" dirty="0">
                <a:latin typeface="+mn-ea"/>
                <a:cs typeface="+mn-ea"/>
                <a:sym typeface="+mn-ea"/>
              </a:rPr>
              <a:t>2.</a:t>
            </a:r>
            <a:r>
              <a:rPr lang="zh-CN" altLang="en-US" sz="2400" b="1" dirty="0">
                <a:latin typeface="+mn-ea"/>
                <a:cs typeface="+mn-ea"/>
                <a:sym typeface="+mn-ea"/>
              </a:rPr>
              <a:t>强化信息办公，减少工作差错率，提高效率，使用身份证识别器刷身份证，以便减少新生报名基本信息错误。</a:t>
            </a:r>
            <a:endParaRPr lang="en-US" altLang="zh-CN" sz="2400">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48995" y="1940560"/>
            <a:ext cx="8763635" cy="4612640"/>
          </a:xfrm>
        </p:spPr>
        <p:txBody>
          <a:bodyPr/>
          <a:p>
            <a:pPr marL="0" indent="0" fontAlgn="base">
              <a:buNone/>
            </a:pPr>
            <a:r>
              <a:rPr lang="zh-CN" altLang="en-US" sz="2400" b="1">
                <a:solidFill>
                  <a:srgbClr val="FF0000"/>
                </a:solidFill>
                <a:latin typeface="+mn-ea"/>
                <a:cs typeface="+mn-ea"/>
                <a:sym typeface="+mn-ea"/>
              </a:rPr>
              <a:t>（二）</a:t>
            </a:r>
            <a:r>
              <a:rPr lang="en-US" altLang="zh-CN" sz="2400" b="1">
                <a:solidFill>
                  <a:srgbClr val="FF0000"/>
                </a:solidFill>
                <a:latin typeface="+mn-ea"/>
                <a:cs typeface="+mn-ea"/>
                <a:sym typeface="+mn-ea"/>
              </a:rPr>
              <a:t> </a:t>
            </a:r>
            <a:r>
              <a:rPr lang="zh-CN" altLang="en-US" sz="2400" b="1">
                <a:solidFill>
                  <a:srgbClr val="FF0000"/>
                </a:solidFill>
                <a:latin typeface="+mn-ea"/>
                <a:cs typeface="+mn-ea"/>
                <a:sym typeface="+mn-ea"/>
              </a:rPr>
              <a:t>资格校验</a:t>
            </a:r>
            <a:endParaRPr lang="zh-CN" altLang="en-US" sz="2400" b="1" strike="noStrike" noProof="1">
              <a:solidFill>
                <a:srgbClr val="FF0000"/>
              </a:solidFill>
              <a:latin typeface="+mn-ea"/>
              <a:cs typeface="+mn-ea"/>
            </a:endParaRPr>
          </a:p>
          <a:p>
            <a:pPr marL="0" indent="0" fontAlgn="base">
              <a:buNone/>
            </a:pPr>
            <a:r>
              <a:rPr lang="en-US" altLang="zh-CN" b="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rPr>
              <a:t>   </a:t>
            </a:r>
            <a:r>
              <a:rPr lang="en-US" altLang="zh-CN">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rPr>
              <a:t>  </a:t>
            </a:r>
            <a:r>
              <a:rPr lang="en-US" altLang="zh-CN" sz="2400">
                <a:effectLst>
                  <a:outerShdw blurRad="38100" dist="19050" dir="2700000" algn="tl" rotWithShape="0">
                    <a:schemeClr val="dk1">
                      <a:alpha val="40000"/>
                    </a:schemeClr>
                  </a:outerShdw>
                </a:effectLst>
                <a:latin typeface="+mn-ea"/>
                <a:sym typeface="+mn-ea"/>
              </a:rPr>
              <a:t>为保证第二批次</a:t>
            </a:r>
            <a:r>
              <a:rPr lang="zh-CN" altLang="en-US" sz="2400">
                <a:effectLst>
                  <a:outerShdw blurRad="38100" dist="19050" dir="2700000" algn="tl" rotWithShape="0">
                    <a:schemeClr val="dk1">
                      <a:alpha val="40000"/>
                    </a:schemeClr>
                  </a:outerShdw>
                </a:effectLst>
                <a:latin typeface="+mn-ea"/>
                <a:sym typeface="+mn-ea"/>
              </a:rPr>
              <a:t>（</a:t>
            </a:r>
            <a:r>
              <a:rPr lang="zh-CN" altLang="en-US" sz="2400">
                <a:effectLst>
                  <a:outerShdw blurRad="38100" dist="19050" dir="2700000" algn="tl" rotWithShape="0">
                    <a:schemeClr val="dk1">
                      <a:alpha val="40000"/>
                    </a:schemeClr>
                  </a:outerShdw>
                </a:effectLst>
                <a:latin typeface="+mn-ea"/>
                <a:sym typeface="+mn-ea"/>
              </a:rPr>
              <a:t>根据实际情况</a:t>
            </a:r>
            <a:r>
              <a:rPr lang="zh-CN" altLang="en-US" sz="2400">
                <a:effectLst>
                  <a:outerShdw blurRad="38100" dist="19050" dir="2700000" algn="tl" rotWithShape="0">
                    <a:schemeClr val="dk1">
                      <a:alpha val="40000"/>
                    </a:schemeClr>
                  </a:outerShdw>
                </a:effectLst>
                <a:latin typeface="+mn-ea"/>
                <a:sym typeface="+mn-ea"/>
              </a:rPr>
              <a:t>）</a:t>
            </a:r>
            <a:r>
              <a:rPr lang="en-US" altLang="zh-CN" sz="2400">
                <a:effectLst>
                  <a:outerShdw blurRad="38100" dist="19050" dir="2700000" algn="tl" rotWithShape="0">
                    <a:schemeClr val="dk1">
                      <a:alpha val="40000"/>
                    </a:schemeClr>
                  </a:outerShdw>
                </a:effectLst>
                <a:latin typeface="+mn-ea"/>
                <a:sym typeface="+mn-ea"/>
              </a:rPr>
              <a:t>报名新生的选课</a:t>
            </a:r>
            <a:r>
              <a:rPr lang="zh-CN" altLang="en-US" sz="2400">
                <a:effectLst>
                  <a:outerShdw blurRad="38100" dist="19050" dir="2700000" algn="tl" rotWithShape="0">
                    <a:schemeClr val="dk1">
                      <a:alpha val="40000"/>
                    </a:schemeClr>
                  </a:outerShdw>
                </a:effectLst>
                <a:latin typeface="+mn-ea"/>
                <a:sym typeface="+mn-ea"/>
              </a:rPr>
              <a:t>、</a:t>
            </a:r>
            <a:r>
              <a:rPr lang="zh-CN" altLang="en-US" sz="2400" b="1">
                <a:effectLst>
                  <a:outerShdw blurRad="38100" dist="19050" dir="2700000" algn="tl" rotWithShape="0">
                    <a:schemeClr val="dk1">
                      <a:alpha val="40000"/>
                    </a:schemeClr>
                  </a:outerShdw>
                </a:effectLst>
                <a:latin typeface="+mn-ea"/>
                <a:sym typeface="+mn-ea"/>
              </a:rPr>
              <a:t>学</a:t>
            </a:r>
            <a:r>
              <a:rPr lang="zh-CN" altLang="en-US" sz="2400">
                <a:latin typeface="+mn-ea"/>
                <a:sym typeface="+mn-ea"/>
              </a:rPr>
              <a:t>习</a:t>
            </a:r>
            <a:r>
              <a:rPr lang="zh-CN" altLang="en-US" sz="2400">
                <a:sym typeface="+mn-ea"/>
              </a:rPr>
              <a:t>、考试等按时进行，</a:t>
            </a:r>
            <a:r>
              <a:rPr lang="zh-CN" altLang="en-US" sz="2400">
                <a:solidFill>
                  <a:srgbClr val="FF0000"/>
                </a:solidFill>
                <a:sym typeface="+mn-ea"/>
              </a:rPr>
              <a:t>总部将对第二批次新生数据不开展二次资格校验，以学信网反馈结果为准。</a:t>
            </a:r>
            <a:r>
              <a:rPr lang="zh-CN" altLang="en-US" sz="2400">
                <a:sym typeface="+mn-ea"/>
              </a:rPr>
              <a:t>各教学点（学习中心）提前部署相关工 作，确保新生报名信息的准确性。</a:t>
            </a:r>
            <a:endParaRPr lang="zh-CN" altLang="en-US" sz="2400" strike="noStrike" noProof="1"/>
          </a:p>
          <a:p>
            <a:endParaRPr lang="zh-CN" altLang="en-US" sz="2400"/>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r>
              <a:rPr lang="zh-CN" altLang="en-US" sz="2400" b="1">
                <a:solidFill>
                  <a:srgbClr val="FF0000"/>
                </a:solidFill>
                <a:sym typeface="+mn-ea"/>
              </a:rPr>
              <a:t>（三）按照学信网最新的学历认证政策调整要求：</a:t>
            </a:r>
            <a:endParaRPr lang="zh-CN" altLang="en-US" sz="2400" b="1">
              <a:solidFill>
                <a:srgbClr val="FF0000"/>
              </a:solidFill>
            </a:endParaRPr>
          </a:p>
          <a:p>
            <a:pPr marL="0" indent="0">
              <a:buNone/>
            </a:pPr>
            <a:r>
              <a:rPr lang="zh-CN" altLang="en-US" sz="2400">
                <a:sym typeface="+mn-ea"/>
              </a:rPr>
              <a:t>  </a:t>
            </a:r>
            <a:endParaRPr lang="zh-CN" altLang="en-US" sz="2400">
              <a:sym typeface="+mn-ea"/>
            </a:endParaRPr>
          </a:p>
          <a:p>
            <a:pPr marL="0" indent="0">
              <a:buNone/>
            </a:pPr>
            <a:r>
              <a:rPr lang="zh-CN" altLang="en-US" sz="2400">
                <a:sym typeface="+mn-ea"/>
              </a:rPr>
              <a:t>    “凡</a:t>
            </a:r>
            <a:r>
              <a:rPr lang="zh-CN" altLang="en-US" sz="2400">
                <a:sym typeface="+mn-ea"/>
              </a:rPr>
              <a:t>毕业时间在</a:t>
            </a:r>
            <a:r>
              <a:rPr lang="zh-CN" altLang="en-US" sz="2400">
                <a:sym typeface="+mn-ea"/>
              </a:rPr>
              <a:t>2002年起已在高校学生学历信息管理系统相关数据库中注册的高等教育学历证书，原则上实行网上查询和电子认证，不再受理和出具书面认证报告。”</a:t>
            </a:r>
            <a:endParaRPr lang="zh-CN" altLang="en-US" sz="2400"/>
          </a:p>
          <a:p>
            <a:pPr marL="0" indent="0">
              <a:buNone/>
            </a:pPr>
            <a:r>
              <a:rPr lang="zh-CN" altLang="en-US" sz="2400">
                <a:sym typeface="+mn-ea"/>
              </a:rPr>
              <a:t>       </a:t>
            </a:r>
            <a:endParaRPr lang="zh-CN" altLang="en-US" sz="2400">
              <a:sym typeface="+mn-ea"/>
            </a:endParaRPr>
          </a:p>
          <a:p>
            <a:pPr marL="0" indent="0">
              <a:buNone/>
            </a:pPr>
            <a:r>
              <a:rPr lang="zh-CN" altLang="en-US" sz="2400">
                <a:sym typeface="+mn-ea"/>
              </a:rPr>
              <a:t>       请注意工作变动，及时通知学生，需要学历认证的，自行到学信网办理电子版学历网查。</a:t>
            </a:r>
            <a:endParaRPr lang="zh-CN" altLang="en-US" sz="2400"/>
          </a:p>
          <a:p>
            <a:pPr marL="0" indent="0">
              <a:buNone/>
            </a:pPr>
            <a:endParaRPr lang="zh-CN" altLang="en-US" sz="2400">
              <a:sym typeface="+mn-ea"/>
            </a:endParaRPr>
          </a:p>
          <a:p>
            <a:pPr marL="0" indent="0">
              <a:buNone/>
            </a:pPr>
            <a:r>
              <a:rPr lang="zh-CN" altLang="en-US" sz="2400">
                <a:sym typeface="+mn-ea"/>
              </a:rPr>
              <a:t>   https://www.chsi.com.cn/xlrz/201806/20180627/1698271998.html </a:t>
            </a:r>
            <a:endParaRPr lang="zh-CN" altLang="en-US" sz="2400"/>
          </a:p>
          <a:p>
            <a:endParaRPr lang="zh-CN" altLang="en-US" sz="2400"/>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3200" b="1">
                <a:solidFill>
                  <a:srgbClr val="1D41D5"/>
                </a:solidFill>
                <a:sym typeface="+mn-ea"/>
              </a:rPr>
              <a:t>常见信息错误类型</a:t>
            </a:r>
            <a:endParaRPr lang="zh-CN" altLang="en-US" sz="3200" b="1" strike="noStrike" noProof="1">
              <a:solidFill>
                <a:srgbClr val="1D41D5"/>
              </a:solidFill>
            </a:endParaRPr>
          </a:p>
          <a:p>
            <a:pPr marL="0" indent="0" eaLnBrk="1" fontAlgn="base" hangingPunct="1">
              <a:buNone/>
            </a:pPr>
            <a:endParaRPr lang="en-US" altLang="zh-CN" sz="2400" b="1">
              <a:sym typeface="+mn-ea"/>
            </a:endParaRPr>
          </a:p>
          <a:p>
            <a:pPr marL="0" indent="0" eaLnBrk="1" fontAlgn="base" hangingPunct="1">
              <a:buNone/>
            </a:pPr>
            <a:r>
              <a:rPr lang="en-US" altLang="zh-CN" sz="2400" b="1">
                <a:sym typeface="+mn-ea"/>
              </a:rPr>
              <a:t>1.</a:t>
            </a:r>
            <a:r>
              <a:rPr lang="zh-CN" altLang="en-US" sz="2400" b="1">
                <a:sym typeface="+mn-ea"/>
              </a:rPr>
              <a:t>材料不全（更名的无相关户籍证明；无有效证件；无毕业证明材  料等）；</a:t>
            </a:r>
            <a:endParaRPr lang="zh-CN" altLang="en-US" sz="2400" b="1" strike="noStrike" noProof="1"/>
          </a:p>
          <a:p>
            <a:pPr eaLnBrk="1" fontAlgn="base" hangingPunct="1"/>
            <a:endParaRPr lang="zh-CN" altLang="en-US" sz="2400" b="1" strike="noStrike" noProof="1"/>
          </a:p>
          <a:p>
            <a:pPr marL="0" indent="0" eaLnBrk="1" fontAlgn="base" hangingPunct="1">
              <a:buNone/>
            </a:pPr>
            <a:r>
              <a:rPr lang="en-US" altLang="zh-CN" sz="2400" b="1">
                <a:sym typeface="+mn-ea"/>
              </a:rPr>
              <a:t> 2.</a:t>
            </a:r>
            <a:r>
              <a:rPr lang="zh-CN" altLang="en-US" sz="2400" b="1">
                <a:sym typeface="+mn-ea"/>
              </a:rPr>
              <a:t>无效毕业证明材料（涂改毕业时间等）；</a:t>
            </a:r>
            <a:endParaRPr lang="zh-CN" altLang="en-US" sz="2400" b="1" strike="noStrike" noProof="1"/>
          </a:p>
          <a:p>
            <a:pPr eaLnBrk="1" fontAlgn="base" hangingPunct="1"/>
            <a:endParaRPr lang="zh-CN" altLang="en-US" sz="2400" b="1" strike="noStrike" noProof="1"/>
          </a:p>
          <a:p>
            <a:pPr marL="0" indent="0" eaLnBrk="1" fontAlgn="base" hangingPunct="1">
              <a:buNone/>
            </a:pPr>
            <a:r>
              <a:rPr lang="en-US" altLang="zh-CN" sz="2400" b="1">
                <a:sym typeface="+mn-ea"/>
              </a:rPr>
              <a:t>3.</a:t>
            </a:r>
            <a:r>
              <a:rPr lang="zh-CN" altLang="en-US" sz="2400" b="1">
                <a:sym typeface="+mn-ea"/>
              </a:rPr>
              <a:t>入学资格审核信息录入、校对不认真，</a:t>
            </a:r>
            <a:r>
              <a:rPr lang="zh-CN" altLang="en-US" sz="2400" b="1">
                <a:solidFill>
                  <a:srgbClr val="CD0F9B"/>
                </a:solidFill>
                <a:sym typeface="+mn-ea"/>
              </a:rPr>
              <a:t>重要字段出错（详见表格）</a:t>
            </a:r>
            <a:endParaRPr lang="zh-CN" altLang="en-US" sz="2400" b="1" strike="noStrike" noProof="1"/>
          </a:p>
          <a:p>
            <a:endParaRPr lang="en-US" altLang="zh-CN" sz="2400"/>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5730" name="内容占位符 195729"/>
          <p:cNvGraphicFramePr>
            <a:graphicFrameLocks noGrp="1"/>
          </p:cNvGraphicFramePr>
          <p:nvPr>
            <p:ph idx="1"/>
            <p:custDataLst>
              <p:tags r:id="rId1"/>
            </p:custDataLst>
          </p:nvPr>
        </p:nvGraphicFramePr>
        <p:xfrm>
          <a:off x="887730" y="1569720"/>
          <a:ext cx="8538210" cy="4863465"/>
        </p:xfrm>
        <a:graphic>
          <a:graphicData uri="http://schemas.openxmlformats.org/drawingml/2006/table">
            <a:tbl>
              <a:tblPr/>
              <a:tblGrid>
                <a:gridCol w="864235"/>
                <a:gridCol w="1436370"/>
                <a:gridCol w="1504950"/>
                <a:gridCol w="4732655"/>
              </a:tblGrid>
              <a:tr h="453390">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dirty="0"/>
                        <a:t>序号</a:t>
                      </a:r>
                      <a:endParaRPr lang="zh-CN" altLang="en-US" sz="20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dirty="0"/>
                        <a:t>内容</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dirty="0"/>
                        <a:t>原因</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dirty="0"/>
                        <a:t>举    例</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8350">
                <a:tc rowSpan="4">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a:t>  1</a:t>
                      </a:r>
                      <a:endParaRPr lang="en-US" altLang="zh-CN" sz="20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4">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1" dirty="0">
                          <a:solidFill>
                            <a:srgbClr val="FF3300"/>
                          </a:solidFill>
                        </a:rPr>
                        <a:t>姓名</a:t>
                      </a:r>
                      <a:endParaRPr lang="zh-CN" altLang="en-US" sz="2000" b="1" dirty="0">
                        <a:solidFill>
                          <a:srgbClr val="FF33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同音字</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玲和铃；风和凤；腾和滕；杨和扬；婓和斐，等</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1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同形字</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小和少；学和常，等</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40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位置颠倒</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沈知尚</a:t>
                      </a:r>
                      <a:r>
                        <a:rPr lang="en-US" altLang="zh-CN" sz="2000"/>
                        <a:t>--</a:t>
                      </a:r>
                      <a:r>
                        <a:rPr lang="zh-CN" altLang="en-US" sz="2000" dirty="0"/>
                        <a:t>沈尚知，等</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339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联想错误</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志强</a:t>
                      </a:r>
                      <a:r>
                        <a:rPr lang="en-US" altLang="zh-CN" sz="2000"/>
                        <a:t>--</a:t>
                      </a:r>
                      <a:r>
                        <a:rPr lang="zh-CN" altLang="en-US" sz="2000" dirty="0"/>
                        <a:t>志坚，等</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066800">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a:t>2</a:t>
                      </a:r>
                      <a:endParaRPr lang="en-US" altLang="zh-CN" sz="20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1" dirty="0">
                          <a:solidFill>
                            <a:srgbClr val="FF0000"/>
                          </a:solidFill>
                        </a:rPr>
                        <a:t>毕业证号</a:t>
                      </a:r>
                      <a:endParaRPr lang="zh-CN" altLang="en-US" sz="2000" b="1" dirty="0">
                        <a:solidFill>
                          <a:srgbClr val="FF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endParaRPr lang="zh-CN" altLang="zh-CN"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错输号码，</a:t>
                      </a:r>
                      <a:r>
                        <a:rPr lang="zh-CN" altLang="en-US" sz="2000" b="0" dirty="0">
                          <a:solidFill>
                            <a:schemeClr val="tx1"/>
                          </a:solidFill>
                        </a:rPr>
                        <a:t>请按网查结果的毕业证号输入</a:t>
                      </a:r>
                      <a:endParaRPr lang="zh-CN" altLang="en-US" sz="2000" b="0" dirty="0">
                        <a:solidFill>
                          <a:schemeClr val="tx1"/>
                        </a:solidFill>
                      </a:endParaRPr>
                    </a:p>
                    <a:p>
                      <a:pPr marL="0" lvl="0" indent="0" eaLnBrk="1" hangingPunct="1">
                        <a:buFont typeface="Wingdings" panose="05000000000000000000" pitchFamily="2" charset="2"/>
                        <a:buNone/>
                      </a:pP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762000">
                <a:tc rowSpan="2">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a:t>3</a:t>
                      </a:r>
                      <a:endParaRPr lang="en-US" altLang="zh-CN" sz="20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1" dirty="0">
                          <a:solidFill>
                            <a:srgbClr val="FF0000"/>
                          </a:solidFill>
                        </a:rPr>
                        <a:t>毕业学校</a:t>
                      </a:r>
                      <a:endParaRPr lang="zh-CN" altLang="en-US" sz="2000" b="1" dirty="0">
                        <a:solidFill>
                          <a:srgbClr val="FF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简    称</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sym typeface="+mn-ea"/>
                        </a:rPr>
                        <a:t>国家开放大学</a:t>
                      </a:r>
                      <a:r>
                        <a:rPr lang="en-US" altLang="zh-CN" sz="2000">
                          <a:sym typeface="+mn-ea"/>
                        </a:rPr>
                        <a:t>--</a:t>
                      </a:r>
                      <a:r>
                        <a:rPr lang="zh-CN" altLang="en-US" sz="2000">
                          <a:sym typeface="+mn-ea"/>
                        </a:rPr>
                        <a:t>－－国开</a:t>
                      </a:r>
                      <a:r>
                        <a:rPr lang="zh-CN" altLang="en-US" sz="2000" dirty="0">
                          <a:sym typeface="+mn-ea"/>
                        </a:rPr>
                        <a:t>等，</a:t>
                      </a:r>
                      <a:r>
                        <a:rPr lang="zh-CN" altLang="en-US" sz="2000" b="0" dirty="0">
                          <a:solidFill>
                            <a:schemeClr val="tx1"/>
                          </a:solidFill>
                        </a:rPr>
                        <a:t>需输全称</a:t>
                      </a:r>
                      <a:endParaRPr lang="zh-CN" altLang="en-US" sz="2000" b="0" dirty="0">
                        <a:solidFill>
                          <a:schemeClr val="tx1"/>
                        </a:solidFill>
                      </a:endParaRPr>
                    </a:p>
                    <a:p>
                      <a:pPr marL="0" lvl="0" indent="0" eaLnBrk="1" hangingPunct="1">
                        <a:buFont typeface="Wingdings" panose="05000000000000000000" pitchFamily="2" charset="2"/>
                        <a:buNone/>
                      </a:pP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339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校名错误</a:t>
                      </a:r>
                      <a:endParaRPr lang="zh-CN" altLang="en-US" sz="20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dirty="0"/>
                        <a:t>华南师范大学</a:t>
                      </a:r>
                      <a:r>
                        <a:rPr lang="en-US" altLang="zh-CN" sz="2000"/>
                        <a:t>--</a:t>
                      </a:r>
                      <a:r>
                        <a:rPr lang="zh-CN" altLang="en-US" sz="2000" dirty="0"/>
                        <a:t>华南师范学院等</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6718" name="内容占位符 196717"/>
          <p:cNvGraphicFramePr>
            <a:graphicFrameLocks noGrp="1"/>
          </p:cNvGraphicFramePr>
          <p:nvPr>
            <p:ph idx="1"/>
            <p:custDataLst>
              <p:tags r:id="rId1"/>
            </p:custDataLst>
          </p:nvPr>
        </p:nvGraphicFramePr>
        <p:xfrm>
          <a:off x="800100" y="2386965"/>
          <a:ext cx="9067800" cy="3145155"/>
        </p:xfrm>
        <a:graphic>
          <a:graphicData uri="http://schemas.openxmlformats.org/drawingml/2006/table">
            <a:tbl>
              <a:tblPr/>
              <a:tblGrid>
                <a:gridCol w="1416050"/>
                <a:gridCol w="3350260"/>
                <a:gridCol w="4301490"/>
              </a:tblGrid>
              <a:tr h="439738">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b="1" dirty="0"/>
                        <a:t>序号</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b="1" dirty="0"/>
                        <a:t>内   容</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zh-CN" altLang="en-US" sz="2000" b="1" dirty="0"/>
                        <a:t>举    例</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5287">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b="1"/>
                        <a:t>4</a:t>
                      </a:r>
                      <a:endParaRPr lang="en-US" altLang="zh-CN"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原学科、原学科门类</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见报名表中填表说明</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9100">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b="1"/>
                        <a:t>5</a:t>
                      </a:r>
                      <a:endParaRPr lang="en-US" altLang="zh-CN"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文化程度</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专科</a:t>
                      </a:r>
                      <a:r>
                        <a:rPr lang="zh-CN" altLang="en-US" sz="2000" dirty="0">
                          <a:sym typeface="+mn-ea"/>
                        </a:rPr>
                        <a:t>、</a:t>
                      </a:r>
                      <a:r>
                        <a:rPr lang="zh-CN" altLang="en-US" sz="2000" b="0" dirty="0">
                          <a:solidFill>
                            <a:schemeClr val="tx1"/>
                          </a:solidFill>
                        </a:rPr>
                        <a:t>职高、技校等</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b="1"/>
                        <a:t>6</a:t>
                      </a:r>
                      <a:endParaRPr lang="en-US" altLang="zh-CN"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民族</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少数民族 ，汉族</a:t>
                      </a:r>
                      <a:endParaRPr lang="zh-CN" altLang="en-US" sz="2000" b="0" dirty="0">
                        <a:solidFill>
                          <a:schemeClr val="tx1"/>
                        </a:solidFill>
                      </a:endParaRPr>
                    </a:p>
                    <a:p>
                      <a:pPr marL="0" lvl="0" indent="0" eaLnBrk="1" hangingPunct="1">
                        <a:buFont typeface="Wingdings" panose="05000000000000000000" pitchFamily="2" charset="2"/>
                        <a:buNone/>
                      </a:pP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5538">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algn="ctr" eaLnBrk="1" hangingPunct="1">
                        <a:buFont typeface="Wingdings" panose="05000000000000000000" pitchFamily="2" charset="2"/>
                        <a:buNone/>
                      </a:pPr>
                      <a:r>
                        <a:rPr lang="en-US" altLang="zh-CN" sz="2000" b="1"/>
                        <a:t>7</a:t>
                      </a:r>
                      <a:endParaRPr lang="en-US" altLang="zh-CN"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en-US" sz="2000" b="0" dirty="0">
                          <a:solidFill>
                            <a:schemeClr val="tx1"/>
                          </a:solidFill>
                        </a:rPr>
                        <a:t>毕业时间</a:t>
                      </a:r>
                      <a:endParaRPr lang="zh-CN" altLang="en-US" sz="2000" b="0"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89255" lvl="0" indent="-389255" algn="l" defTabSz="1036320" rtl="0" eaLnBrk="0" fontAlgn="base" hangingPunct="0">
                        <a:spcBef>
                          <a:spcPct val="20000"/>
                        </a:spcBef>
                        <a:spcAft>
                          <a:spcPct val="0"/>
                        </a:spcAft>
                        <a:buChar char="•"/>
                        <a:defRPr kumimoji="1" sz="2400">
                          <a:solidFill>
                            <a:schemeClr val="tx1"/>
                          </a:solidFill>
                          <a:latin typeface="+mn-lt"/>
                          <a:ea typeface="+mn-ea"/>
                          <a:cs typeface="+mn-cs"/>
                        </a:defRPr>
                      </a:lvl1pPr>
                      <a:lvl2pPr marL="841375" lvl="1" indent="-323850" algn="l" defTabSz="1036320" rtl="0" eaLnBrk="0" fontAlgn="base" hangingPunct="0">
                        <a:spcBef>
                          <a:spcPct val="20000"/>
                        </a:spcBef>
                        <a:spcAft>
                          <a:spcPct val="0"/>
                        </a:spcAft>
                        <a:buChar char="–"/>
                        <a:defRPr kumimoji="1" sz="2800">
                          <a:solidFill>
                            <a:schemeClr val="tx1"/>
                          </a:solidFill>
                          <a:latin typeface="+mn-lt"/>
                          <a:ea typeface="+mn-ea"/>
                        </a:defRPr>
                      </a:lvl2pPr>
                      <a:lvl3pPr marL="1295400" lvl="2" indent="-259080" algn="l" defTabSz="1036320" rtl="0" eaLnBrk="0" fontAlgn="base" hangingPunct="0">
                        <a:spcBef>
                          <a:spcPct val="20000"/>
                        </a:spcBef>
                        <a:spcAft>
                          <a:spcPct val="0"/>
                        </a:spcAft>
                        <a:buChar char="•"/>
                        <a:defRPr kumimoji="1" sz="2300">
                          <a:solidFill>
                            <a:schemeClr val="tx1"/>
                          </a:solidFill>
                          <a:latin typeface="+mn-lt"/>
                          <a:ea typeface="+mn-ea"/>
                        </a:defRPr>
                      </a:lvl3pPr>
                      <a:lvl4pPr marL="1812925" lvl="3" indent="-259080" algn="l" defTabSz="1036320" rtl="0" eaLnBrk="0" fontAlgn="base" hangingPunct="0">
                        <a:spcBef>
                          <a:spcPct val="20000"/>
                        </a:spcBef>
                        <a:spcAft>
                          <a:spcPct val="0"/>
                        </a:spcAft>
                        <a:buChar char="–"/>
                        <a:defRPr kumimoji="1" sz="2100">
                          <a:solidFill>
                            <a:schemeClr val="tx1"/>
                          </a:solidFill>
                          <a:latin typeface="+mn-lt"/>
                          <a:ea typeface="+mn-ea"/>
                        </a:defRPr>
                      </a:lvl4pPr>
                      <a:lvl5pPr marL="2332355" lvl="4" indent="-259080" algn="l" defTabSz="1036320" rtl="0" eaLnBrk="0" fontAlgn="base" hangingPunct="0">
                        <a:spcBef>
                          <a:spcPct val="20000"/>
                        </a:spcBef>
                        <a:spcAft>
                          <a:spcPct val="0"/>
                        </a:spcAft>
                        <a:buChar char="»"/>
                        <a:defRPr kumimoji="1" sz="2100">
                          <a:solidFill>
                            <a:schemeClr val="tx1"/>
                          </a:solidFill>
                          <a:latin typeface="+mn-lt"/>
                          <a:ea typeface="+mn-ea"/>
                        </a:defRPr>
                      </a:lvl5pPr>
                    </a:lstStyle>
                    <a:p>
                      <a:pPr marL="0" lvl="0" indent="0" eaLnBrk="1" hangingPunct="1">
                        <a:buFont typeface="Wingdings" panose="05000000000000000000" pitchFamily="2" charset="2"/>
                        <a:buNone/>
                      </a:pPr>
                      <a:r>
                        <a:rPr lang="zh-CN" altLang="zh-CN" sz="2000" b="0" dirty="0">
                          <a:solidFill>
                            <a:schemeClr val="tx1"/>
                          </a:solidFill>
                        </a:rPr>
                        <a:t>请按网查结果的毕业时间输入</a:t>
                      </a:r>
                      <a:endParaRPr lang="zh-CN" altLang="en-US" sz="2000" b="0" dirty="0">
                        <a:solidFill>
                          <a:schemeClr val="tx1"/>
                        </a:solidFill>
                      </a:endParaRPr>
                    </a:p>
                    <a:p>
                      <a:pPr marL="0" lvl="0" indent="0" eaLnBrk="1" hangingPunct="1">
                        <a:buFont typeface="Wingdings" panose="05000000000000000000" pitchFamily="2" charset="2"/>
                        <a:buNone/>
                      </a:pPr>
                      <a:endParaRPr lang="zh-CN" altLang="en-US" sz="2000" b="0" dirty="0">
                        <a:solidFill>
                          <a:schemeClr val="tx1"/>
                        </a:solidFill>
                      </a:endParaRPr>
                    </a:p>
                    <a:p>
                      <a:pPr marL="0" lvl="0" indent="0" eaLnBrk="1" hangingPunct="1">
                        <a:buFont typeface="Wingdings" panose="05000000000000000000" pitchFamily="2" charset="2"/>
                        <a:buNone/>
                      </a:pPr>
                      <a:endParaRPr lang="zh-CN" altLang="en-US" sz="2000" b="0"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676400"/>
            <a:ext cx="8940165" cy="4876800"/>
          </a:xfrm>
        </p:spPr>
        <p:txBody>
          <a:bodyPr/>
          <a:p>
            <a:r>
              <a:rPr lang="zh-CN" altLang="en-US" sz="3200" b="1">
                <a:solidFill>
                  <a:srgbClr val="1D41D5"/>
                </a:solidFill>
                <a:latin typeface="+mn-ea"/>
                <a:cs typeface="+mn-ea"/>
                <a:sym typeface="+mn-ea"/>
              </a:rPr>
              <a:t>常见输机中的有关事项：</a:t>
            </a:r>
            <a:endParaRPr lang="zh-CN" altLang="en-US" sz="3200" b="1">
              <a:solidFill>
                <a:srgbClr val="1D41D5"/>
              </a:solidFill>
              <a:latin typeface="+mn-ea"/>
              <a:cs typeface="+mn-ea"/>
            </a:endParaRPr>
          </a:p>
          <a:p>
            <a:pPr marL="0" indent="0">
              <a:buNone/>
            </a:pPr>
            <a:endParaRPr lang="en-US" altLang="zh-CN" sz="2400">
              <a:latin typeface="+mn-ea"/>
              <a:cs typeface="+mn-ea"/>
              <a:sym typeface="+mn-ea"/>
            </a:endParaRPr>
          </a:p>
          <a:p>
            <a:pPr marL="0" indent="0">
              <a:buNone/>
            </a:pPr>
            <a:r>
              <a:rPr lang="en-US" altLang="zh-CN" sz="2400">
                <a:latin typeface="+mn-ea"/>
                <a:cs typeface="+mn-ea"/>
                <a:sym typeface="+mn-ea"/>
              </a:rPr>
              <a:t>  1.</a:t>
            </a:r>
            <a:r>
              <a:rPr lang="zh-CN" altLang="en-US" sz="2400" dirty="0">
                <a:latin typeface="+mn-ea"/>
                <a:cs typeface="+mn-ea"/>
                <a:sym typeface="+mn-ea"/>
              </a:rPr>
              <a:t>教留服认证报告，原学历毕业证编号栏：</a:t>
            </a:r>
            <a:r>
              <a:rPr lang="en-US" altLang="zh-CN" sz="2400">
                <a:latin typeface="+mn-ea"/>
                <a:cs typeface="+mn-ea"/>
                <a:sym typeface="+mn-ea"/>
              </a:rPr>
              <a:t>直接填写教留服的认证号</a:t>
            </a:r>
            <a:r>
              <a:rPr lang="zh-CN" altLang="en-US" sz="2400">
                <a:latin typeface="+mn-ea"/>
                <a:cs typeface="+mn-ea"/>
                <a:sym typeface="+mn-ea"/>
              </a:rPr>
              <a:t>。</a:t>
            </a:r>
            <a:endParaRPr lang="en-US" altLang="zh-CN" sz="2400">
              <a:latin typeface="+mn-ea"/>
              <a:cs typeface="+mn-ea"/>
            </a:endParaRPr>
          </a:p>
          <a:p>
            <a:pPr marL="0" indent="0">
              <a:buNone/>
            </a:pPr>
            <a:r>
              <a:rPr lang="en-US" altLang="zh-CN" sz="2400">
                <a:latin typeface="+mn-ea"/>
                <a:cs typeface="+mn-ea"/>
                <a:sym typeface="+mn-ea"/>
              </a:rPr>
              <a:t>  2.</a:t>
            </a:r>
            <a:r>
              <a:rPr lang="zh-CN" altLang="en-US" sz="2400">
                <a:latin typeface="+mn-ea"/>
                <a:cs typeface="+mn-ea"/>
                <a:sym typeface="+mn-ea"/>
              </a:rPr>
              <a:t>港澳台报读的证件类型</a:t>
            </a:r>
            <a:r>
              <a:rPr lang="zh-CN" altLang="en-US" sz="2400" dirty="0">
                <a:latin typeface="+mn-ea"/>
                <a:cs typeface="+mn-ea"/>
                <a:sym typeface="+mn-ea"/>
              </a:rPr>
              <a:t>栏</a:t>
            </a:r>
            <a:r>
              <a:rPr lang="zh-CN" altLang="en-US" sz="2400">
                <a:latin typeface="+mn-ea"/>
                <a:cs typeface="+mn-ea"/>
                <a:sym typeface="+mn-ea"/>
              </a:rPr>
              <a:t>：选</a:t>
            </a:r>
            <a:r>
              <a:rPr lang="en-US" altLang="zh-CN" sz="2400">
                <a:latin typeface="+mn-ea"/>
                <a:cs typeface="+mn-ea"/>
                <a:sym typeface="+mn-ea"/>
              </a:rPr>
              <a:t>“</a:t>
            </a:r>
            <a:r>
              <a:rPr lang="zh-CN" altLang="en-US" sz="2400">
                <a:latin typeface="+mn-ea"/>
                <a:cs typeface="+mn-ea"/>
                <a:sym typeface="+mn-ea"/>
              </a:rPr>
              <a:t>港澳台居民证件</a:t>
            </a:r>
            <a:r>
              <a:rPr lang="en-US" altLang="zh-CN" sz="2400">
                <a:latin typeface="+mn-ea"/>
                <a:cs typeface="+mn-ea"/>
                <a:sym typeface="+mn-ea"/>
              </a:rPr>
              <a:t>”</a:t>
            </a:r>
            <a:endParaRPr lang="en-US" altLang="zh-CN" sz="2400">
              <a:latin typeface="+mn-ea"/>
              <a:cs typeface="+mn-ea"/>
            </a:endParaRPr>
          </a:p>
          <a:p>
            <a:pPr marL="0" indent="0">
              <a:buNone/>
            </a:pPr>
            <a:r>
              <a:rPr lang="en-US" altLang="zh-CN" sz="2400">
                <a:latin typeface="+mn-ea"/>
                <a:cs typeface="+mn-ea"/>
                <a:sym typeface="+mn-ea"/>
              </a:rPr>
              <a:t>  3.</a:t>
            </a:r>
            <a:r>
              <a:rPr lang="zh-CN" altLang="en-US" sz="2400">
                <a:latin typeface="+mn-ea"/>
                <a:cs typeface="+mn-ea"/>
                <a:sym typeface="+mn-ea"/>
              </a:rPr>
              <a:t>国家开放大学应届生（专续本）没有电子注册号的，电子注册号填为：511618000000000000（12个0）</a:t>
            </a:r>
            <a:endParaRPr lang="zh-CN" altLang="en-US" sz="2400">
              <a:latin typeface="+mn-ea"/>
              <a:cs typeface="+mn-ea"/>
              <a:sym typeface="+mn-ea"/>
            </a:endParaRPr>
          </a:p>
          <a:p>
            <a:pPr marL="0" indent="0">
              <a:buNone/>
            </a:pPr>
            <a:r>
              <a:rPr lang="en-US" altLang="zh-CN" sz="2400">
                <a:latin typeface="+mn-ea"/>
                <a:cs typeface="+mn-ea"/>
                <a:sym typeface="+mn-ea"/>
              </a:rPr>
              <a:t>  4.</a:t>
            </a:r>
            <a:r>
              <a:rPr lang="zh-CN" altLang="en-US" sz="2400">
                <a:latin typeface="+mn-ea"/>
                <a:cs typeface="+mn-ea"/>
                <a:sym typeface="+mn-ea"/>
              </a:rPr>
              <a:t>报名表所有学生信息都要填全，不要遗漏，否则有些导出功能不能使用。</a:t>
            </a:r>
            <a:endParaRPr lang="zh-CN" altLang="en-US" sz="2400">
              <a:latin typeface="+mn-ea"/>
              <a:cs typeface="+mn-ea"/>
            </a:endParaRPr>
          </a:p>
          <a:p>
            <a:pPr marL="0" indent="0">
              <a:buNone/>
            </a:pPr>
            <a:endParaRPr lang="en-US" altLang="zh-CN" sz="2400">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3200" b="1">
                <a:solidFill>
                  <a:srgbClr val="1D41D5"/>
                </a:solidFill>
                <a:sym typeface="+mn-ea"/>
              </a:rPr>
              <a:t>关注与往年有变化的地方：</a:t>
            </a:r>
            <a:endParaRPr lang="zh-CN" altLang="en-US" sz="3200" b="1">
              <a:solidFill>
                <a:srgbClr val="1D41D5"/>
              </a:solidFill>
              <a:sym typeface="+mn-ea"/>
            </a:endParaRPr>
          </a:p>
          <a:p>
            <a:pPr marL="0" indent="0">
              <a:buNone/>
            </a:pPr>
            <a:r>
              <a:rPr lang="en-US" altLang="zh-CN" sz="2400" b="1">
                <a:latin typeface="+mn-ea"/>
                <a:cs typeface="+mn-ea"/>
                <a:sym typeface="+mn-ea"/>
              </a:rPr>
              <a:t>  </a:t>
            </a:r>
            <a:endParaRPr lang="en-US" altLang="zh-CN" sz="2400" b="1">
              <a:latin typeface="+mn-ea"/>
              <a:cs typeface="+mn-ea"/>
              <a:sym typeface="+mn-ea"/>
            </a:endParaRPr>
          </a:p>
          <a:p>
            <a:pPr marL="0" indent="0">
              <a:buNone/>
            </a:pPr>
            <a:r>
              <a:rPr lang="en-US" altLang="zh-CN" sz="2400" b="1">
                <a:latin typeface="+mn-ea"/>
                <a:cs typeface="+mn-ea"/>
                <a:sym typeface="+mn-ea"/>
              </a:rPr>
              <a:t>  1.</a:t>
            </a:r>
            <a:r>
              <a:rPr lang="zh-CN" altLang="en-US" sz="2400">
                <a:latin typeface="+mn-ea"/>
                <a:cs typeface="+mn-ea"/>
                <a:sym typeface="+mn-ea"/>
              </a:rPr>
              <a:t>批量上</a:t>
            </a:r>
            <a:r>
              <a:rPr lang="zh-CN" altLang="en-US" sz="2400">
                <a:latin typeface="+mn-ea"/>
                <a:cs typeface="+mn-ea"/>
                <a:sym typeface="+mn-ea"/>
              </a:rPr>
              <a:t>传功能介绍（</a:t>
            </a:r>
            <a:r>
              <a:rPr lang="zh-CN" altLang="en-US" sz="2400">
                <a:latin typeface="+mn-ea"/>
                <a:cs typeface="+mn-ea"/>
                <a:sym typeface="+mn-ea"/>
              </a:rPr>
              <a:t>详见工作群</a:t>
            </a:r>
            <a:r>
              <a:rPr lang="zh-CN" altLang="en-US" sz="2400">
                <a:latin typeface="+mn-ea"/>
                <a:cs typeface="+mn-ea"/>
                <a:sym typeface="+mn-ea"/>
              </a:rPr>
              <a:t>）</a:t>
            </a:r>
            <a:endParaRPr lang="zh-CN" altLang="en-US" sz="2400">
              <a:latin typeface="+mn-ea"/>
              <a:cs typeface="+mn-ea"/>
              <a:sym typeface="+mn-ea"/>
            </a:endParaRPr>
          </a:p>
          <a:p>
            <a:pPr marL="0" indent="0">
              <a:buNone/>
            </a:pPr>
            <a:r>
              <a:rPr lang="zh-CN" altLang="en-US" sz="2400">
                <a:latin typeface="+mn-ea"/>
                <a:cs typeface="+mn-ea"/>
                <a:sym typeface="+mn-ea"/>
              </a:rPr>
              <a:t>  </a:t>
            </a:r>
            <a:endParaRPr lang="zh-CN" altLang="en-US" sz="2400">
              <a:latin typeface="+mn-ea"/>
              <a:cs typeface="+mn-ea"/>
              <a:sym typeface="+mn-ea"/>
            </a:endParaRPr>
          </a:p>
          <a:p>
            <a:pPr marL="0" indent="0">
              <a:buNone/>
            </a:pPr>
            <a:r>
              <a:rPr lang="zh-CN" altLang="en-US" sz="2400">
                <a:latin typeface="+mn-ea"/>
                <a:cs typeface="+mn-ea"/>
                <a:sym typeface="+mn-ea"/>
              </a:rPr>
              <a:t>  </a:t>
            </a:r>
            <a:r>
              <a:rPr lang="en-US" altLang="zh-CN" sz="2400">
                <a:solidFill>
                  <a:schemeClr val="tx1"/>
                </a:solidFill>
                <a:sym typeface="+mn-ea"/>
              </a:rPr>
              <a:t>2. </a:t>
            </a:r>
            <a:r>
              <a:rPr lang="zh-CN" altLang="en-US" sz="2400">
                <a:solidFill>
                  <a:schemeClr val="tx1"/>
                </a:solidFill>
                <a:sym typeface="+mn-ea"/>
              </a:rPr>
              <a:t>新生录取照片更正流程</a:t>
            </a:r>
            <a:endParaRPr lang="zh-CN" altLang="en-US" sz="2400">
              <a:solidFill>
                <a:schemeClr val="tx1"/>
              </a:solidFill>
            </a:endParaRPr>
          </a:p>
          <a:p>
            <a:pPr marL="0" indent="0" algn="l">
              <a:buNone/>
            </a:pPr>
            <a:r>
              <a:rPr lang="zh-CN" altLang="en-US" sz="2400">
                <a:sym typeface="+mn-ea"/>
              </a:rPr>
              <a:t>        国开暂定每学期集中处理一次，相应的时间段为当季招生报名        </a:t>
            </a:r>
            <a:endParaRPr lang="zh-CN" altLang="en-US" sz="2400">
              <a:sym typeface="+mn-ea"/>
            </a:endParaRPr>
          </a:p>
          <a:p>
            <a:pPr marL="0" indent="0" algn="l">
              <a:buNone/>
            </a:pPr>
            <a:r>
              <a:rPr lang="zh-CN" altLang="en-US" sz="2400">
                <a:sym typeface="+mn-ea"/>
              </a:rPr>
              <a:t>    截止后的两周左右时间。</a:t>
            </a:r>
            <a:endParaRPr lang="zh-CN" altLang="en-US" sz="2400"/>
          </a:p>
          <a:p>
            <a:pPr marL="0" indent="0" algn="l">
              <a:buNone/>
            </a:pPr>
            <a:r>
              <a:rPr lang="zh-CN" altLang="en-US" sz="2400">
                <a:sym typeface="+mn-ea"/>
              </a:rPr>
              <a:t>        以分校（学院</a:t>
            </a:r>
            <a:r>
              <a:rPr lang="zh-CN" altLang="en-US" sz="2400">
                <a:sym typeface="+mn-ea"/>
              </a:rPr>
              <a:t>）</a:t>
            </a:r>
            <a:r>
              <a:rPr lang="zh-CN" altLang="en-US" sz="2400">
                <a:sym typeface="+mn-ea"/>
              </a:rPr>
              <a:t>为单位，汇总所有下属教学点更正新生录取照</a:t>
            </a:r>
            <a:endParaRPr lang="zh-CN" altLang="en-US" sz="2400">
              <a:sym typeface="+mn-ea"/>
            </a:endParaRPr>
          </a:p>
          <a:p>
            <a:pPr marL="0" indent="0" algn="l">
              <a:buNone/>
            </a:pPr>
            <a:r>
              <a:rPr lang="zh-CN" altLang="en-US" sz="2400">
                <a:sym typeface="+mn-ea"/>
              </a:rPr>
              <a:t>    片的名单及相应材料。</a:t>
            </a:r>
            <a:endParaRPr lang="zh-CN" altLang="en-US" sz="2400"/>
          </a:p>
          <a:p>
            <a:pPr marL="0" indent="0" algn="l">
              <a:buNone/>
            </a:pPr>
            <a:r>
              <a:rPr lang="zh-CN" altLang="en-US" sz="2400">
                <a:sym typeface="+mn-ea"/>
              </a:rPr>
              <a:t>        相应材料应包括：详见工作群</a:t>
            </a:r>
            <a:endParaRPr lang="zh-CN" altLang="en-US" sz="2400">
              <a:latin typeface="+mn-ea"/>
              <a:cs typeface="+mn-ea"/>
            </a:endParaRPr>
          </a:p>
          <a:p>
            <a:pPr marL="0" indent="0">
              <a:buNone/>
            </a:pPr>
            <a:endParaRPr lang="zh-CN" altLang="en-US">
              <a:solidFill>
                <a:srgbClr val="1D41D5"/>
              </a:solidFill>
            </a:endParaRPr>
          </a:p>
          <a:p>
            <a:pPr marL="0" indent="0">
              <a:buNone/>
            </a:pPr>
            <a:endParaRPr lang="zh-CN" altLang="en-US">
              <a:solidFill>
                <a:srgbClr val="1D41D5"/>
              </a:solidFill>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r>
              <a:rPr lang="en-US" altLang="zh-CN" sz="2400">
                <a:latin typeface="+mn-ea"/>
                <a:cs typeface="+mn-ea"/>
                <a:sym typeface="+mn-ea"/>
              </a:rPr>
              <a:t>  3.  </a:t>
            </a:r>
            <a:r>
              <a:rPr lang="zh-CN" altLang="en-US" sz="2400">
                <a:latin typeface="+mn-ea"/>
                <a:cs typeface="+mn-ea"/>
                <a:sym typeface="+mn-ea"/>
              </a:rPr>
              <a:t>2020年4月6日起，国开新生录取通知书，通过“国家开放大学招生”微信公众号“报读服务”栏目中的“入学通知书下载”功能提供。</a:t>
            </a:r>
            <a:endParaRPr lang="zh-CN" altLang="en-US" sz="2400">
              <a:latin typeface="+mn-ea"/>
              <a:cs typeface="+mn-ea"/>
            </a:endParaRPr>
          </a:p>
          <a:p>
            <a:pPr marL="0" indent="0">
              <a:buNone/>
            </a:pPr>
            <a:r>
              <a:rPr lang="zh-CN" altLang="en-US" sz="2400">
                <a:latin typeface="+mn-ea"/>
                <a:cs typeface="+mn-ea"/>
                <a:sym typeface="+mn-ea"/>
              </a:rPr>
              <a:t>    各位学员通过输入身份证号和验证码自行下载保存，以备后续使用。</a:t>
            </a:r>
            <a:endParaRPr lang="zh-CN" altLang="en-US" sz="2400">
              <a:latin typeface="+mn-ea"/>
              <a:cs typeface="+mn-ea"/>
            </a:endParaRPr>
          </a:p>
          <a:p>
            <a:endParaRPr lang="en-US" altLang="zh-CN" sz="2400">
              <a:latin typeface="+mn-ea"/>
              <a:cs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4355" y="3211195"/>
            <a:ext cx="9587865" cy="2209165"/>
          </a:xfrm>
        </p:spPr>
        <p:txBody>
          <a:bodyPr/>
          <a:p>
            <a:pPr marL="0" indent="0" algn="ctr">
              <a:buNone/>
            </a:pPr>
            <a:r>
              <a:rPr lang="zh-CN" altLang="en-US" sz="5000" b="1" dirty="0">
                <a:solidFill>
                  <a:srgbClr val="C00000"/>
                </a:solidFill>
                <a:uFillTx/>
                <a:ea typeface="方正华隶简体" pitchFamily="65" charset="-122"/>
                <a:sym typeface="+mn-ea"/>
              </a:rPr>
              <a:t>祝招生业务工作</a:t>
            </a:r>
            <a:endParaRPr lang="zh-CN" altLang="en-US" sz="5000" b="1" dirty="0">
              <a:solidFill>
                <a:srgbClr val="C00000"/>
              </a:solidFill>
              <a:uFillTx/>
              <a:ea typeface="方正华隶简体" pitchFamily="65" charset="-122"/>
              <a:sym typeface="+mn-ea"/>
            </a:endParaRPr>
          </a:p>
          <a:p>
            <a:pPr marL="0" indent="0" algn="ctr">
              <a:buNone/>
            </a:pPr>
            <a:r>
              <a:rPr lang="zh-CN" altLang="en-US" sz="5000" b="1" dirty="0">
                <a:solidFill>
                  <a:srgbClr val="C00000"/>
                </a:solidFill>
                <a:uFillTx/>
                <a:ea typeface="方正华隶简体" pitchFamily="65" charset="-122"/>
                <a:sym typeface="+mn-ea"/>
              </a:rPr>
              <a:t>规范、有序、顺利进行！</a:t>
            </a:r>
            <a:endParaRPr lang="zh-CN" altLang="en-US" sz="5000" b="1" dirty="0">
              <a:solidFill>
                <a:srgbClr val="C00000"/>
              </a:solidFill>
              <a:uFillTx/>
              <a:ea typeface="方正华隶简体" pitchFamily="65" charset="-122"/>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p:nvPr>
            <p:ph idx="1"/>
          </p:nvPr>
        </p:nvSpPr>
        <p:spPr>
          <a:xfrm>
            <a:off x="859790" y="1795780"/>
            <a:ext cx="8561070" cy="4628515"/>
          </a:xfrm>
        </p:spPr>
        <p:txBody>
          <a:bodyPr/>
          <a:p>
            <a:r>
              <a:rPr lang="zh-CN" altLang="en-US" sz="3200" b="1">
                <a:solidFill>
                  <a:srgbClr val="C00000"/>
                </a:solidFill>
                <a:sym typeface="+mn-ea"/>
              </a:rPr>
              <a:t>分析招生面临的形势，注重加强调研工作</a:t>
            </a:r>
            <a:endParaRPr lang="zh-CN" altLang="en-US" sz="3200" b="1">
              <a:solidFill>
                <a:srgbClr val="C00000"/>
              </a:solidFill>
              <a:sym typeface="+mn-ea"/>
            </a:endParaRPr>
          </a:p>
          <a:p>
            <a:endParaRPr lang="zh-CN" altLang="en-US" sz="3200" b="1">
              <a:solidFill>
                <a:srgbClr val="FF0000"/>
              </a:solidFill>
              <a:sym typeface="+mn-ea"/>
            </a:endParaRPr>
          </a:p>
          <a:p>
            <a:pPr marL="0" indent="0">
              <a:buNone/>
            </a:pPr>
            <a:r>
              <a:rPr lang="zh-CN" altLang="en-US" sz="2400">
                <a:sym typeface="+mn-ea"/>
              </a:rPr>
              <a:t>        招生工作面临新情况、新形势、新问题，各教学点要做好市场需求和生源预测的调研工作，根据自身实际教学能力和考试支持能力合理确定招生规模，科学、合理地申报招生计划和招生专业，提高计划的使用率和专业的集中性。着力提高本科招生比例，不低于招生总数的 28%。</a:t>
            </a:r>
            <a:endParaRPr lang="zh-CN" altLang="en-US" sz="2400"/>
          </a:p>
          <a:p>
            <a:pPr marL="0" indent="0">
              <a:buNone/>
            </a:pPr>
            <a:r>
              <a:rPr lang="zh-CN" altLang="en-US" sz="2400">
                <a:sym typeface="+mn-ea"/>
              </a:rPr>
              <a:t>        进一步深入研判招生形势，制定工作预案，防范和化解办学风险。</a:t>
            </a:r>
            <a:endParaRPr lang="zh-CN" altLang="en-US" sz="2400"/>
          </a:p>
          <a:p>
            <a:pPr marL="0" indent="0">
              <a:buNone/>
            </a:pPr>
            <a:endParaRPr lang="zh-CN" altLang="en-US"/>
          </a:p>
          <a:p>
            <a:pPr marL="0" indent="0">
              <a:buNone/>
            </a:pPr>
            <a:endParaRPr lang="en-US" altLang="zh-CN"/>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804035"/>
            <a:ext cx="8609330" cy="4766945"/>
          </a:xfrm>
        </p:spPr>
        <p:txBody>
          <a:bodyPr/>
          <a:p>
            <a:r>
              <a:rPr lang="zh-CN" sz="3200" b="1">
                <a:solidFill>
                  <a:srgbClr val="C00000"/>
                </a:solidFill>
                <a:latin typeface="+mn-ea"/>
                <a:sym typeface="+mn-ea"/>
              </a:rPr>
              <a:t>创新宣传方式，积极拓展招生工作途径</a:t>
            </a:r>
            <a:endParaRPr lang="zh-CN" sz="3200" b="1">
              <a:solidFill>
                <a:srgbClr val="C00000"/>
              </a:solidFill>
              <a:latin typeface="+mn-ea"/>
              <a:sym typeface="+mn-ea"/>
            </a:endParaRPr>
          </a:p>
          <a:p>
            <a:pPr marL="0" indent="0">
              <a:buNone/>
            </a:pPr>
            <a:endParaRPr lang="zh-CN" sz="3200">
              <a:latin typeface="+mn-ea"/>
              <a:sym typeface="+mn-ea"/>
            </a:endParaRPr>
          </a:p>
          <a:p>
            <a:pPr marL="0" indent="0">
              <a:buNone/>
            </a:pPr>
            <a:r>
              <a:rPr lang="zh-CN" sz="2400">
                <a:latin typeface="+mn-ea"/>
                <a:sym typeface="+mn-ea"/>
              </a:rPr>
              <a:t>    充分利用新媒体进行招生宣传，加大投入，营造浓厚的招生氛围，各教学点要进一步培育战略意识和市场占领意识，早部署、早动员、早实施，充分利用好多种媒体、多种方式、多种手段进行招生宣传。注意创新工作方法，加大投入，深入社区、工业园区、企业和特定人群，全方位营造浓厚的招生氛围，持续不断扩大电大的影响力，挖掘新的增长点。</a:t>
            </a:r>
            <a:endParaRPr lang="zh-CN" altLang="en-US" sz="2400">
              <a:latin typeface="+mn-ea"/>
            </a:endParaRPr>
          </a:p>
          <a:p>
            <a:pPr marL="0" indent="0">
              <a:buNone/>
            </a:pPr>
            <a:endParaRPr lang="zh-CN" altLang="en-US" sz="2400">
              <a:latin typeface="+mn-ea"/>
            </a:endParaRPr>
          </a:p>
        </p:txBody>
      </p:sp>
      <p:sp>
        <p:nvSpPr>
          <p:cNvPr id="5"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3200" b="1">
                <a:solidFill>
                  <a:srgbClr val="C00000"/>
                </a:solidFill>
                <a:sym typeface="+mn-ea"/>
              </a:rPr>
              <a:t>招生宣传要遵循：</a:t>
            </a:r>
            <a:endParaRPr lang="zh-CN" altLang="en-US" sz="3200" b="1">
              <a:solidFill>
                <a:srgbClr val="C00000"/>
              </a:solidFill>
            </a:endParaRPr>
          </a:p>
          <a:p>
            <a:endParaRPr lang="zh-CN" altLang="en-US" sz="2400">
              <a:sym typeface="+mn-ea"/>
            </a:endParaRPr>
          </a:p>
          <a:p>
            <a:r>
              <a:rPr lang="zh-CN" altLang="en-US" sz="2400">
                <a:sym typeface="+mn-ea"/>
              </a:rPr>
              <a:t>招生简章要按时在官网公开、在醒目的宣传栏张贴</a:t>
            </a:r>
            <a:endParaRPr lang="zh-CN" altLang="en-US" sz="2400"/>
          </a:p>
          <a:p>
            <a:r>
              <a:rPr lang="zh-CN" altLang="en-US" sz="2400">
                <a:sym typeface="+mn-ea"/>
              </a:rPr>
              <a:t>内容要规范、真实有效</a:t>
            </a:r>
            <a:endParaRPr lang="zh-CN" altLang="en-US" sz="2400"/>
          </a:p>
          <a:p>
            <a:r>
              <a:rPr lang="zh-CN" altLang="en-US" sz="2400">
                <a:sym typeface="+mn-ea"/>
              </a:rPr>
              <a:t>招生广告要严格按照国家开放大学和省校有关政策规定</a:t>
            </a:r>
            <a:endParaRPr lang="zh-CN" altLang="en-US" sz="2400"/>
          </a:p>
          <a:p>
            <a:r>
              <a:rPr lang="zh-CN" altLang="en-US" sz="2400">
                <a:sym typeface="+mn-ea"/>
              </a:rPr>
              <a:t>招生无虚假承诺和宣传等现象</a:t>
            </a:r>
            <a:endParaRPr lang="zh-CN" altLang="en-US" sz="2400"/>
          </a:p>
          <a:p>
            <a:r>
              <a:rPr lang="zh-CN" altLang="en-US" sz="2400">
                <a:sym typeface="+mn-ea"/>
              </a:rPr>
              <a:t>在学校官网及当地主流媒体上刊登招生简章并公示各教学点办公地址和招生电话</a:t>
            </a:r>
            <a:endParaRPr lang="zh-CN" altLang="en-US" sz="2400"/>
          </a:p>
          <a:p>
            <a:endParaRPr lang="en-US" altLang="zh-CN" sz="2400"/>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9945" y="1793875"/>
            <a:ext cx="8714105" cy="4846955"/>
          </a:xfrm>
        </p:spPr>
        <p:txBody>
          <a:bodyPr/>
          <a:p>
            <a:r>
              <a:rPr lang="zh-CN" altLang="en-US" sz="3200" b="1">
                <a:solidFill>
                  <a:srgbClr val="C00000"/>
                </a:solidFill>
                <a:sym typeface="+mn-ea"/>
              </a:rPr>
              <a:t>规范招生行为，提高抵御风险的能力</a:t>
            </a:r>
            <a:endParaRPr lang="zh-CN" altLang="en-US" sz="3200">
              <a:solidFill>
                <a:srgbClr val="C00000"/>
              </a:solidFill>
              <a:sym typeface="+mn-ea"/>
            </a:endParaRPr>
          </a:p>
          <a:p>
            <a:pPr marL="0" indent="0">
              <a:buNone/>
            </a:pPr>
            <a:endParaRPr lang="zh-CN" altLang="en-US" sz="3200"/>
          </a:p>
          <a:p>
            <a:pPr marL="0" indent="0">
              <a:buNone/>
            </a:pPr>
            <a:r>
              <a:rPr lang="zh-CN" altLang="en-US" sz="2400">
                <a:sym typeface="+mn-ea"/>
              </a:rPr>
              <a:t>        严禁与中介合作招生、委托中介机构招生、违规跨区域招生，营造良好的招生生态环境，必须坚持原则，规范管理，在招生各个环节中讲诚信、拼质量，不断提高招生工作的管理水平和服务质量 。</a:t>
            </a:r>
            <a:endParaRPr lang="zh-CN" altLang="en-US" sz="2400"/>
          </a:p>
          <a:p>
            <a:pPr marL="0" indent="0">
              <a:buNone/>
            </a:pPr>
            <a:r>
              <a:rPr lang="zh-CN" altLang="en-US" sz="2400">
                <a:sym typeface="+mn-ea"/>
              </a:rPr>
              <a:t>        省校和国开探索建立合作办学机构竞争淘汰机制。</a:t>
            </a:r>
            <a:endParaRPr lang="zh-CN" altLang="en-US" sz="2400">
              <a:sym typeface="+mn-ea"/>
            </a:endParaRPr>
          </a:p>
          <a:p>
            <a:pPr marL="0" indent="0">
              <a:buNone/>
            </a:pPr>
            <a:r>
              <a:rPr lang="zh-CN" altLang="en-US" sz="2400">
                <a:sym typeface="+mn-ea"/>
              </a:rPr>
              <a:t>        建立合作办学机构黑名单制度。</a:t>
            </a:r>
            <a:endParaRPr lang="zh-CN" altLang="en-US" sz="2400"/>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823720"/>
            <a:ext cx="8547735" cy="4160520"/>
          </a:xfrm>
        </p:spPr>
        <p:txBody>
          <a:bodyPr/>
          <a:p>
            <a:r>
              <a:rPr lang="zh-CN" altLang="en-US" sz="3200" b="1">
                <a:solidFill>
                  <a:srgbClr val="1D41D5"/>
                </a:solidFill>
                <a:sym typeface="+mn-ea"/>
              </a:rPr>
              <a:t>入学资格审核</a:t>
            </a:r>
            <a:endParaRPr lang="zh-CN" altLang="en-US" sz="3200" b="1">
              <a:solidFill>
                <a:srgbClr val="1D41D5"/>
              </a:solidFill>
              <a:sym typeface="+mn-ea"/>
            </a:endParaRPr>
          </a:p>
          <a:p>
            <a:pPr marL="0" indent="0">
              <a:buNone/>
            </a:pPr>
            <a:endParaRPr lang="zh-CN" altLang="en-US" sz="3200" b="1">
              <a:gradFill>
                <a:gsLst>
                  <a:gs pos="0">
                    <a:srgbClr val="007BD3"/>
                  </a:gs>
                  <a:gs pos="100000">
                    <a:srgbClr val="034373"/>
                  </a:gs>
                </a:gsLst>
                <a:lin scaled="0"/>
              </a:gradFill>
              <a:sym typeface="+mn-ea"/>
            </a:endParaRPr>
          </a:p>
          <a:p>
            <a:pPr marL="0" indent="0">
              <a:buNone/>
            </a:pPr>
            <a:r>
              <a:rPr lang="zh-CN" altLang="en-US" sz="2400">
                <a:latin typeface="+mn-ea"/>
                <a:cs typeface="+mn-ea"/>
                <a:sym typeface="+mn-ea"/>
              </a:rPr>
              <a:t>    入学资格审核是招生工作的重要环节，</a:t>
            </a:r>
            <a:r>
              <a:rPr lang="zh-CN" altLang="en-US" sz="2400">
                <a:latin typeface="+mn-ea"/>
                <a:cs typeface="+mn-ea"/>
                <a:sym typeface="+mn-ea"/>
              </a:rPr>
              <a:t>在审核工作中出现新情况、新问题，</a:t>
            </a:r>
            <a:r>
              <a:rPr lang="zh-CN" altLang="en-US" sz="2400">
                <a:latin typeface="+mn-ea"/>
                <a:cs typeface="+mn-ea"/>
                <a:sym typeface="+mn-ea"/>
              </a:rPr>
              <a:t>是问题易发、多发环节。按照国家开放大学入学资格审核制度、工作规程和</a:t>
            </a:r>
            <a:r>
              <a:rPr lang="zh-CN" altLang="en-US" sz="2400" b="1">
                <a:solidFill>
                  <a:srgbClr val="FF0000"/>
                </a:solidFill>
                <a:latin typeface="+mn-ea"/>
                <a:cs typeface="+mn-ea"/>
                <a:sym typeface="+mn-ea"/>
              </a:rPr>
              <a:t>赣电大招字</a:t>
            </a:r>
            <a:r>
              <a:rPr lang="en-US" altLang="zh-CN" sz="2400" b="1">
                <a:solidFill>
                  <a:srgbClr val="FF3300"/>
                </a:solidFill>
                <a:latin typeface="+mn-ea"/>
                <a:cs typeface="+mn-ea"/>
                <a:sym typeface="+mn-ea"/>
              </a:rPr>
              <a:t>[2020]5</a:t>
            </a:r>
            <a:r>
              <a:rPr lang="zh-CN" altLang="en-US" sz="2400" b="1">
                <a:solidFill>
                  <a:srgbClr val="FF3300"/>
                </a:solidFill>
                <a:latin typeface="+mn-ea"/>
                <a:cs typeface="+mn-ea"/>
                <a:sym typeface="+mn-ea"/>
              </a:rPr>
              <a:t>号文件</a:t>
            </a:r>
            <a:r>
              <a:rPr lang="zh-CN" altLang="zh-CN" sz="2400" b="1">
                <a:solidFill>
                  <a:srgbClr val="FF3300"/>
                </a:solidFill>
                <a:latin typeface="+mn-ea"/>
                <a:cs typeface="+mn-ea"/>
                <a:sym typeface="+mn-ea"/>
              </a:rPr>
              <a:t>要求</a:t>
            </a:r>
            <a:r>
              <a:rPr lang="zh-CN" altLang="en-US" sz="2400">
                <a:latin typeface="+mn-ea"/>
                <a:cs typeface="+mn-ea"/>
                <a:sym typeface="+mn-ea"/>
              </a:rPr>
              <a:t>，部署好、组织好、落实好入学资格审核工作，切实把好入口关。</a:t>
            </a:r>
            <a:r>
              <a:rPr lang="zh-CN" altLang="en-US" sz="3200">
                <a:sym typeface="+mn-ea"/>
              </a:rPr>
              <a:t>  </a:t>
            </a:r>
            <a:endParaRPr lang="zh-CN" altLang="en-US" sz="3200" b="1">
              <a:gradFill>
                <a:gsLst>
                  <a:gs pos="0">
                    <a:srgbClr val="007BD3"/>
                  </a:gs>
                  <a:gs pos="100000">
                    <a:srgbClr val="034373"/>
                  </a:gs>
                </a:gsLst>
                <a:lin scaled="0"/>
              </a:gradFill>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741045" y="1749425"/>
            <a:ext cx="8930640" cy="2136140"/>
          </a:xfrm>
        </p:spPr>
        <p:txBody>
          <a:bodyPr/>
          <a:p>
            <a:pPr algn="ctr"/>
            <a:r>
              <a:rPr lang="zh-CN" altLang="en-US" sz="3200" b="1" dirty="0">
                <a:solidFill>
                  <a:srgbClr val="1D41D5"/>
                </a:solidFill>
                <a:latin typeface="+mn-ea"/>
                <a:ea typeface="+mn-ea"/>
                <a:sym typeface="+mn-ea"/>
              </a:rPr>
              <a:t>审核原则</a:t>
            </a:r>
            <a:br>
              <a:rPr lang="zh-CN" altLang="en-US" sz="2400" b="1" dirty="0">
                <a:solidFill>
                  <a:schemeClr val="accent2"/>
                </a:solidFill>
                <a:latin typeface="微软雅黑" panose="020B0503020204020204" pitchFamily="34" charset="-122"/>
                <a:ea typeface="微软雅黑" panose="020B0503020204020204" pitchFamily="34" charset="-122"/>
              </a:rPr>
            </a:br>
            <a:br>
              <a:rPr lang="zh-CN" altLang="en-US" sz="2400" dirty="0">
                <a:solidFill>
                  <a:schemeClr val="tx1"/>
                </a:solidFill>
                <a:latin typeface="微软雅黑" panose="020B0503020204020204" pitchFamily="34" charset="-122"/>
                <a:ea typeface="微软雅黑" panose="020B0503020204020204" pitchFamily="34" charset="-122"/>
              </a:rPr>
            </a:br>
            <a:r>
              <a:rPr lang="zh-CN" altLang="en-US" sz="2800" b="1" dirty="0">
                <a:solidFill>
                  <a:schemeClr val="tx1"/>
                </a:solidFill>
                <a:latin typeface="+mn-ea"/>
                <a:ea typeface="+mn-ea"/>
                <a:cs typeface="+mn-ea"/>
                <a:sym typeface="+mn-ea"/>
              </a:rPr>
              <a:t>按照</a:t>
            </a:r>
            <a:r>
              <a:rPr lang="en-US" altLang="zh-CN" sz="2800" b="1" dirty="0">
                <a:solidFill>
                  <a:schemeClr val="tx1"/>
                </a:solidFill>
                <a:latin typeface="+mn-ea"/>
                <a:ea typeface="+mn-ea"/>
                <a:cs typeface="+mn-ea"/>
                <a:sym typeface="+mn-ea"/>
              </a:rPr>
              <a:t>“</a:t>
            </a:r>
            <a:r>
              <a:rPr lang="zh-CN" altLang="en-US" sz="2800" b="1" dirty="0">
                <a:solidFill>
                  <a:schemeClr val="tx1"/>
                </a:solidFill>
                <a:latin typeface="+mn-ea"/>
                <a:ea typeface="+mn-ea"/>
                <a:cs typeface="+mn-ea"/>
                <a:sym typeface="+mn-ea"/>
              </a:rPr>
              <a:t>分级审核、分工实施</a:t>
            </a:r>
            <a:r>
              <a:rPr lang="en-US" altLang="zh-CN" sz="2800" b="1" dirty="0">
                <a:solidFill>
                  <a:schemeClr val="tx1"/>
                </a:solidFill>
                <a:latin typeface="+mn-ea"/>
                <a:ea typeface="+mn-ea"/>
                <a:cs typeface="+mn-ea"/>
                <a:sym typeface="+mn-ea"/>
              </a:rPr>
              <a:t>”</a:t>
            </a:r>
            <a:r>
              <a:rPr lang="zh-CN" altLang="en-US" sz="2800" b="1" dirty="0">
                <a:solidFill>
                  <a:schemeClr val="tx1"/>
                </a:solidFill>
                <a:latin typeface="+mn-ea"/>
                <a:ea typeface="+mn-ea"/>
                <a:cs typeface="+mn-ea"/>
                <a:sym typeface="+mn-ea"/>
              </a:rPr>
              <a:t>的原则</a:t>
            </a:r>
            <a:br>
              <a:rPr lang="zh-CN" altLang="en-US" sz="2800" b="1" dirty="0">
                <a:solidFill>
                  <a:schemeClr val="tx1"/>
                </a:solidFill>
                <a:latin typeface="+mn-ea"/>
                <a:ea typeface="+mn-ea"/>
                <a:cs typeface="+mn-ea"/>
              </a:rPr>
            </a:br>
            <a:br>
              <a:rPr lang="zh-CN" altLang="zh-CN" sz="2400">
                <a:solidFill>
                  <a:schemeClr val="tx1"/>
                </a:solidFill>
                <a:latin typeface="宋体" panose="02010600030101010101" pitchFamily="2" charset="-122"/>
                <a:ea typeface="宋体" panose="02010600030101010101" pitchFamily="2" charset="-122"/>
                <a:cs typeface="微软雅黑" panose="020B0503020204020204" pitchFamily="34" charset="-122"/>
              </a:rPr>
            </a:br>
            <a:endParaRPr lang="zh-CN" altLang="zh-CN" sz="2400">
              <a:solidFill>
                <a:schemeClr val="tx1"/>
              </a:solidFill>
              <a:latin typeface="宋体" panose="02010600030101010101" pitchFamily="2" charset="-122"/>
              <a:ea typeface="宋体" panose="02010600030101010101" pitchFamily="2" charset="-122"/>
              <a:cs typeface="微软雅黑" panose="020B0503020204020204" pitchFamily="34" charset="-122"/>
            </a:endParaRPr>
          </a:p>
        </p:txBody>
      </p:sp>
      <p:sp>
        <p:nvSpPr>
          <p:cNvPr id="6148" name="矩形 4"/>
          <p:cNvSpPr/>
          <p:nvPr/>
        </p:nvSpPr>
        <p:spPr>
          <a:xfrm>
            <a:off x="556895" y="3479800"/>
            <a:ext cx="1831340" cy="1201420"/>
          </a:xfrm>
          <a:prstGeom prst="rect">
            <a:avLst/>
          </a:prstGeom>
          <a:solidFill>
            <a:srgbClr val="800000"/>
          </a:solidFill>
          <a:ln w="9525" cap="flat" cmpd="sng">
            <a:solidFill>
              <a:schemeClr val="bg1"/>
            </a:solidFill>
            <a:prstDash val="solid"/>
            <a:miter/>
            <a:headEnd type="none" w="med" len="med"/>
            <a:tailEnd type="none" w="med" len="med"/>
          </a:ln>
          <a:effectLst>
            <a:outerShdw sx="102000" sy="102000" algn="ctr" rotWithShape="0">
              <a:srgbClr val="000000">
                <a:alpha val="34998"/>
              </a:srgbClr>
            </a:outerShdw>
          </a:effectLst>
        </p:spPr>
        <p:txBody>
          <a:bodyPr lIns="102815" tIns="51408" rIns="102815" bIns="51408" anchor="t"/>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分校</a:t>
            </a:r>
            <a:endParaRPr lang="en-US" altLang="x-none" sz="2700" b="1">
              <a:solidFill>
                <a:schemeClr val="bg1"/>
              </a:solidFill>
              <a:latin typeface="微软雅黑" panose="020B0503020204020204" pitchFamily="34" charset="-122"/>
              <a:ea typeface="微软雅黑" panose="020B0503020204020204" pitchFamily="34" charset="-122"/>
            </a:endParaRPr>
          </a:p>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初审</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6149" name="矩形 13"/>
          <p:cNvSpPr/>
          <p:nvPr/>
        </p:nvSpPr>
        <p:spPr>
          <a:xfrm>
            <a:off x="3087370" y="3509010"/>
            <a:ext cx="1831340" cy="1172210"/>
          </a:xfrm>
          <a:prstGeom prst="rect">
            <a:avLst/>
          </a:prstGeom>
          <a:solidFill>
            <a:srgbClr val="800000"/>
          </a:solidFill>
          <a:ln w="9525" cap="flat" cmpd="sng">
            <a:solidFill>
              <a:schemeClr val="bg1"/>
            </a:solidFill>
            <a:prstDash val="solid"/>
            <a:miter/>
            <a:headEnd type="none" w="med" len="med"/>
            <a:tailEnd type="none" w="med" len="med"/>
          </a:ln>
          <a:effectLst>
            <a:outerShdw sx="102000" sy="102000" algn="ctr" rotWithShape="0">
              <a:srgbClr val="000000">
                <a:alpha val="34998"/>
              </a:srgbClr>
            </a:outerShdw>
          </a:effectLst>
        </p:spPr>
        <p:txBody>
          <a:bodyPr lIns="102815" tIns="51408" rIns="102815" bIns="51408" anchor="t"/>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省校</a:t>
            </a:r>
            <a:endParaRPr lang="en-US" altLang="x-none" sz="2700" b="1">
              <a:solidFill>
                <a:schemeClr val="bg1"/>
              </a:solidFill>
              <a:latin typeface="微软雅黑" panose="020B0503020204020204" pitchFamily="34" charset="-122"/>
              <a:ea typeface="微软雅黑" panose="020B0503020204020204" pitchFamily="34" charset="-122"/>
            </a:endParaRPr>
          </a:p>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复审</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4" name="矩形 13"/>
          <p:cNvSpPr/>
          <p:nvPr/>
        </p:nvSpPr>
        <p:spPr>
          <a:xfrm>
            <a:off x="5605145" y="3494405"/>
            <a:ext cx="1831340" cy="1171575"/>
          </a:xfrm>
          <a:prstGeom prst="rect">
            <a:avLst/>
          </a:prstGeom>
          <a:solidFill>
            <a:srgbClr val="800000"/>
          </a:solidFill>
          <a:ln w="9525" cap="flat" cmpd="sng">
            <a:solidFill>
              <a:schemeClr val="bg1"/>
            </a:solidFill>
            <a:prstDash val="solid"/>
            <a:miter/>
            <a:headEnd type="none" w="med" len="med"/>
            <a:tailEnd type="none" w="med" len="med"/>
          </a:ln>
          <a:effectLst>
            <a:outerShdw sx="102000" sy="102000" algn="ctr" rotWithShape="0">
              <a:srgbClr val="000000">
                <a:alpha val="34998"/>
              </a:srgbClr>
            </a:outerShdw>
          </a:effectLst>
        </p:spPr>
        <p:txBody>
          <a:bodyPr lIns="102815" tIns="51408" rIns="102815" bIns="51408" anchor="t"/>
          <a:lstStyle/>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省校</a:t>
            </a:r>
            <a:endParaRPr lang="en-US" altLang="x-none" sz="2700" b="1">
              <a:solidFill>
                <a:schemeClr val="bg1"/>
              </a:solidFill>
              <a:latin typeface="微软雅黑" panose="020B0503020204020204" pitchFamily="34" charset="-122"/>
              <a:ea typeface="微软雅黑" panose="020B0503020204020204" pitchFamily="34" charset="-122"/>
            </a:endParaRPr>
          </a:p>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复审</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5" name="矩形 13"/>
          <p:cNvSpPr/>
          <p:nvPr/>
        </p:nvSpPr>
        <p:spPr>
          <a:xfrm>
            <a:off x="8115300" y="3494405"/>
            <a:ext cx="1831340" cy="1202055"/>
          </a:xfrm>
          <a:prstGeom prst="rect">
            <a:avLst/>
          </a:prstGeom>
          <a:solidFill>
            <a:srgbClr val="800000"/>
          </a:solidFill>
          <a:ln w="9525" cap="flat" cmpd="sng">
            <a:solidFill>
              <a:schemeClr val="bg1"/>
            </a:solidFill>
            <a:prstDash val="solid"/>
            <a:miter/>
            <a:headEnd type="none" w="med" len="med"/>
            <a:tailEnd type="none" w="med" len="med"/>
          </a:ln>
          <a:effectLst>
            <a:outerShdw sx="102000" sy="102000" algn="ctr" rotWithShape="0">
              <a:srgbClr val="000000">
                <a:alpha val="34998"/>
              </a:srgbClr>
            </a:outerShdw>
          </a:effectLst>
        </p:spPr>
        <p:txBody>
          <a:bodyPr lIns="102815" tIns="51408" rIns="102815" bIns="51408" anchor="t"/>
          <a:lstStyle/>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省校</a:t>
            </a:r>
            <a:endParaRPr lang="en-US" altLang="x-none" sz="2700" b="1">
              <a:solidFill>
                <a:schemeClr val="bg1"/>
              </a:solidFill>
              <a:latin typeface="微软雅黑" panose="020B0503020204020204" pitchFamily="34" charset="-122"/>
              <a:ea typeface="微软雅黑" panose="020B0503020204020204" pitchFamily="34" charset="-122"/>
            </a:endParaRPr>
          </a:p>
          <a:p>
            <a:pPr algn="ctr" defTabSz="1028700" eaLnBrk="0" hangingPunct="0">
              <a:lnSpc>
                <a:spcPct val="120000"/>
              </a:lnSpc>
              <a:spcBef>
                <a:spcPts val="450"/>
              </a:spcBef>
              <a:buFont typeface="Arial" panose="020B0604020202020204" pitchFamily="34" charset="0"/>
              <a:buNone/>
            </a:pPr>
            <a:r>
              <a:rPr lang="zh-CN" altLang="en-US" sz="2700" b="1" dirty="0">
                <a:solidFill>
                  <a:schemeClr val="bg1"/>
                </a:solidFill>
                <a:latin typeface="微软雅黑" panose="020B0503020204020204" pitchFamily="34" charset="-122"/>
                <a:ea typeface="微软雅黑" panose="020B0503020204020204" pitchFamily="34" charset="-122"/>
              </a:rPr>
              <a:t>复审</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6151" name="虚尾箭头 5"/>
          <p:cNvSpPr/>
          <p:nvPr/>
        </p:nvSpPr>
        <p:spPr>
          <a:xfrm>
            <a:off x="2518410" y="3823335"/>
            <a:ext cx="438785" cy="513080"/>
          </a:xfrm>
          <a:custGeom>
            <a:avLst/>
            <a:gdLst/>
            <a:ahLst/>
            <a:cxnLst>
              <a:cxn ang="0">
                <a:pos x="0" y="126206"/>
              </a:cxn>
              <a:cxn ang="0">
                <a:pos x="11261" y="126206"/>
              </a:cxn>
              <a:cxn ang="0">
                <a:pos x="11261" y="378619"/>
              </a:cxn>
              <a:cxn ang="0">
                <a:pos x="0" y="378619"/>
              </a:cxn>
              <a:cxn ang="0">
                <a:pos x="0" y="126206"/>
              </a:cxn>
              <a:cxn ang="0">
                <a:pos x="22523" y="126206"/>
              </a:cxn>
              <a:cxn ang="0">
                <a:pos x="45045" y="126206"/>
              </a:cxn>
              <a:cxn ang="0">
                <a:pos x="45045" y="378619"/>
              </a:cxn>
              <a:cxn ang="0">
                <a:pos x="22523" y="378619"/>
              </a:cxn>
              <a:cxn ang="0">
                <a:pos x="22523" y="126206"/>
              </a:cxn>
              <a:cxn ang="0">
                <a:pos x="56307" y="126206"/>
              </a:cxn>
              <a:cxn ang="0">
                <a:pos x="180181" y="126206"/>
              </a:cxn>
              <a:cxn ang="0">
                <a:pos x="180181" y="0"/>
              </a:cxn>
              <a:cxn ang="0">
                <a:pos x="360362" y="252413"/>
              </a:cxn>
              <a:cxn ang="0">
                <a:pos x="180181" y="504825"/>
              </a:cxn>
              <a:cxn ang="0">
                <a:pos x="180181" y="378619"/>
              </a:cxn>
              <a:cxn ang="0">
                <a:pos x="56307" y="378619"/>
              </a:cxn>
              <a:cxn ang="0">
                <a:pos x="56307" y="126206"/>
              </a:cxn>
            </a:cxnLst>
            <a:rect l="0" t="0" r="0" b="0"/>
            <a:pathLst>
              <a:path w="360362" h="504825">
                <a:moveTo>
                  <a:pt x="0" y="126206"/>
                </a:moveTo>
                <a:lnTo>
                  <a:pt x="11261" y="126206"/>
                </a:lnTo>
                <a:lnTo>
                  <a:pt x="11261" y="378619"/>
                </a:lnTo>
                <a:lnTo>
                  <a:pt x="0" y="378619"/>
                </a:lnTo>
                <a:lnTo>
                  <a:pt x="0" y="126206"/>
                </a:lnTo>
                <a:close/>
                <a:moveTo>
                  <a:pt x="22523" y="126206"/>
                </a:moveTo>
                <a:lnTo>
                  <a:pt x="45045" y="126206"/>
                </a:lnTo>
                <a:lnTo>
                  <a:pt x="45045" y="378619"/>
                </a:lnTo>
                <a:lnTo>
                  <a:pt x="22523" y="378619"/>
                </a:lnTo>
                <a:lnTo>
                  <a:pt x="22523" y="126206"/>
                </a:lnTo>
                <a:close/>
                <a:moveTo>
                  <a:pt x="56307" y="126206"/>
                </a:moveTo>
                <a:lnTo>
                  <a:pt x="180181" y="126206"/>
                </a:lnTo>
                <a:lnTo>
                  <a:pt x="180181" y="0"/>
                </a:lnTo>
                <a:lnTo>
                  <a:pt x="360362" y="252413"/>
                </a:lnTo>
                <a:lnTo>
                  <a:pt x="180181" y="504825"/>
                </a:lnTo>
                <a:lnTo>
                  <a:pt x="180181" y="378619"/>
                </a:lnTo>
                <a:lnTo>
                  <a:pt x="56307" y="378619"/>
                </a:lnTo>
                <a:lnTo>
                  <a:pt x="56307" y="126206"/>
                </a:lnTo>
                <a:close/>
              </a:path>
            </a:pathLst>
          </a:custGeom>
          <a:solidFill>
            <a:srgbClr val="FFFFFF"/>
          </a:solidFill>
          <a:ln w="9525" cap="flat" cmpd="sng">
            <a:solidFill>
              <a:srgbClr val="800000"/>
            </a:solidFill>
            <a:prstDash val="solid"/>
            <a:miter/>
            <a:headEnd type="none" w="med" len="med"/>
            <a:tailEnd type="none" w="med" len="med"/>
          </a:ln>
        </p:spPr>
        <p:txBody>
          <a:bodyPr/>
          <a:p>
            <a:endParaRPr lang="zh-CN" altLang="en-US"/>
          </a:p>
        </p:txBody>
      </p:sp>
      <p:sp>
        <p:nvSpPr>
          <p:cNvPr id="6" name="虚尾箭头 5"/>
          <p:cNvSpPr/>
          <p:nvPr/>
        </p:nvSpPr>
        <p:spPr>
          <a:xfrm>
            <a:off x="5042535" y="3823335"/>
            <a:ext cx="438785" cy="513080"/>
          </a:xfrm>
          <a:custGeom>
            <a:avLst/>
            <a:gdLst/>
            <a:ahLst/>
            <a:cxnLst>
              <a:cxn ang="0">
                <a:pos x="0" y="126206"/>
              </a:cxn>
              <a:cxn ang="0">
                <a:pos x="11261" y="126206"/>
              </a:cxn>
              <a:cxn ang="0">
                <a:pos x="11261" y="378619"/>
              </a:cxn>
              <a:cxn ang="0">
                <a:pos x="0" y="378619"/>
              </a:cxn>
              <a:cxn ang="0">
                <a:pos x="0" y="126206"/>
              </a:cxn>
              <a:cxn ang="0">
                <a:pos x="22523" y="126206"/>
              </a:cxn>
              <a:cxn ang="0">
                <a:pos x="45045" y="126206"/>
              </a:cxn>
              <a:cxn ang="0">
                <a:pos x="45045" y="378619"/>
              </a:cxn>
              <a:cxn ang="0">
                <a:pos x="22523" y="378619"/>
              </a:cxn>
              <a:cxn ang="0">
                <a:pos x="22523" y="126206"/>
              </a:cxn>
              <a:cxn ang="0">
                <a:pos x="56307" y="126206"/>
              </a:cxn>
              <a:cxn ang="0">
                <a:pos x="180181" y="126206"/>
              </a:cxn>
              <a:cxn ang="0">
                <a:pos x="180181" y="0"/>
              </a:cxn>
              <a:cxn ang="0">
                <a:pos x="360362" y="252413"/>
              </a:cxn>
              <a:cxn ang="0">
                <a:pos x="180181" y="504825"/>
              </a:cxn>
              <a:cxn ang="0">
                <a:pos x="180181" y="378619"/>
              </a:cxn>
              <a:cxn ang="0">
                <a:pos x="56307" y="378619"/>
              </a:cxn>
              <a:cxn ang="0">
                <a:pos x="56307" y="126206"/>
              </a:cxn>
            </a:cxnLst>
            <a:rect l="0" t="0" r="0" b="0"/>
            <a:pathLst>
              <a:path w="360362" h="504825">
                <a:moveTo>
                  <a:pt x="0" y="126206"/>
                </a:moveTo>
                <a:lnTo>
                  <a:pt x="11261" y="126206"/>
                </a:lnTo>
                <a:lnTo>
                  <a:pt x="11261" y="378619"/>
                </a:lnTo>
                <a:lnTo>
                  <a:pt x="0" y="378619"/>
                </a:lnTo>
                <a:lnTo>
                  <a:pt x="0" y="126206"/>
                </a:lnTo>
                <a:close/>
                <a:moveTo>
                  <a:pt x="22523" y="126206"/>
                </a:moveTo>
                <a:lnTo>
                  <a:pt x="45045" y="126206"/>
                </a:lnTo>
                <a:lnTo>
                  <a:pt x="45045" y="378619"/>
                </a:lnTo>
                <a:lnTo>
                  <a:pt x="22523" y="378619"/>
                </a:lnTo>
                <a:lnTo>
                  <a:pt x="22523" y="126206"/>
                </a:lnTo>
                <a:close/>
                <a:moveTo>
                  <a:pt x="56307" y="126206"/>
                </a:moveTo>
                <a:lnTo>
                  <a:pt x="180181" y="126206"/>
                </a:lnTo>
                <a:lnTo>
                  <a:pt x="180181" y="0"/>
                </a:lnTo>
                <a:lnTo>
                  <a:pt x="360362" y="252413"/>
                </a:lnTo>
                <a:lnTo>
                  <a:pt x="180181" y="504825"/>
                </a:lnTo>
                <a:lnTo>
                  <a:pt x="180181" y="378619"/>
                </a:lnTo>
                <a:lnTo>
                  <a:pt x="56307" y="378619"/>
                </a:lnTo>
                <a:lnTo>
                  <a:pt x="56307" y="126206"/>
                </a:lnTo>
                <a:close/>
              </a:path>
            </a:pathLst>
          </a:custGeom>
          <a:solidFill>
            <a:srgbClr val="FFFFFF"/>
          </a:solidFill>
          <a:ln w="9525" cap="flat" cmpd="sng">
            <a:solidFill>
              <a:srgbClr val="800000"/>
            </a:solidFill>
            <a:prstDash val="solid"/>
            <a:miter/>
            <a:headEnd type="none" w="med" len="med"/>
            <a:tailEnd type="none" w="med" len="med"/>
          </a:ln>
        </p:spPr>
        <p:txBody>
          <a:bodyPr/>
          <a:lstStyle/>
          <a:p>
            <a:endParaRPr lang="zh-CN" altLang="en-US"/>
          </a:p>
        </p:txBody>
      </p:sp>
      <p:sp>
        <p:nvSpPr>
          <p:cNvPr id="7" name="虚尾箭头 5"/>
          <p:cNvSpPr/>
          <p:nvPr/>
        </p:nvSpPr>
        <p:spPr>
          <a:xfrm>
            <a:off x="7556500" y="3823335"/>
            <a:ext cx="438785" cy="513080"/>
          </a:xfrm>
          <a:custGeom>
            <a:avLst/>
            <a:gdLst/>
            <a:ahLst/>
            <a:cxnLst>
              <a:cxn ang="0">
                <a:pos x="0" y="126206"/>
              </a:cxn>
              <a:cxn ang="0">
                <a:pos x="11261" y="126206"/>
              </a:cxn>
              <a:cxn ang="0">
                <a:pos x="11261" y="378619"/>
              </a:cxn>
              <a:cxn ang="0">
                <a:pos x="0" y="378619"/>
              </a:cxn>
              <a:cxn ang="0">
                <a:pos x="0" y="126206"/>
              </a:cxn>
              <a:cxn ang="0">
                <a:pos x="22523" y="126206"/>
              </a:cxn>
              <a:cxn ang="0">
                <a:pos x="45045" y="126206"/>
              </a:cxn>
              <a:cxn ang="0">
                <a:pos x="45045" y="378619"/>
              </a:cxn>
              <a:cxn ang="0">
                <a:pos x="22523" y="378619"/>
              </a:cxn>
              <a:cxn ang="0">
                <a:pos x="22523" y="126206"/>
              </a:cxn>
              <a:cxn ang="0">
                <a:pos x="56307" y="126206"/>
              </a:cxn>
              <a:cxn ang="0">
                <a:pos x="180181" y="126206"/>
              </a:cxn>
              <a:cxn ang="0">
                <a:pos x="180181" y="0"/>
              </a:cxn>
              <a:cxn ang="0">
                <a:pos x="360362" y="252413"/>
              </a:cxn>
              <a:cxn ang="0">
                <a:pos x="180181" y="504825"/>
              </a:cxn>
              <a:cxn ang="0">
                <a:pos x="180181" y="378619"/>
              </a:cxn>
              <a:cxn ang="0">
                <a:pos x="56307" y="378619"/>
              </a:cxn>
              <a:cxn ang="0">
                <a:pos x="56307" y="126206"/>
              </a:cxn>
            </a:cxnLst>
            <a:rect l="0" t="0" r="0" b="0"/>
            <a:pathLst>
              <a:path w="360362" h="504825">
                <a:moveTo>
                  <a:pt x="0" y="126206"/>
                </a:moveTo>
                <a:lnTo>
                  <a:pt x="11261" y="126206"/>
                </a:lnTo>
                <a:lnTo>
                  <a:pt x="11261" y="378619"/>
                </a:lnTo>
                <a:lnTo>
                  <a:pt x="0" y="378619"/>
                </a:lnTo>
                <a:lnTo>
                  <a:pt x="0" y="126206"/>
                </a:lnTo>
                <a:close/>
                <a:moveTo>
                  <a:pt x="22523" y="126206"/>
                </a:moveTo>
                <a:lnTo>
                  <a:pt x="45045" y="126206"/>
                </a:lnTo>
                <a:lnTo>
                  <a:pt x="45045" y="378619"/>
                </a:lnTo>
                <a:lnTo>
                  <a:pt x="22523" y="378619"/>
                </a:lnTo>
                <a:lnTo>
                  <a:pt x="22523" y="126206"/>
                </a:lnTo>
                <a:close/>
                <a:moveTo>
                  <a:pt x="56307" y="126206"/>
                </a:moveTo>
                <a:lnTo>
                  <a:pt x="180181" y="126206"/>
                </a:lnTo>
                <a:lnTo>
                  <a:pt x="180181" y="0"/>
                </a:lnTo>
                <a:lnTo>
                  <a:pt x="360362" y="252413"/>
                </a:lnTo>
                <a:lnTo>
                  <a:pt x="180181" y="504825"/>
                </a:lnTo>
                <a:lnTo>
                  <a:pt x="180181" y="378619"/>
                </a:lnTo>
                <a:lnTo>
                  <a:pt x="56307" y="378619"/>
                </a:lnTo>
                <a:lnTo>
                  <a:pt x="56307" y="126206"/>
                </a:lnTo>
                <a:close/>
              </a:path>
            </a:pathLst>
          </a:custGeom>
          <a:solidFill>
            <a:srgbClr val="FFFFFF"/>
          </a:solidFill>
          <a:ln w="9525" cap="flat" cmpd="sng">
            <a:solidFill>
              <a:srgbClr val="800000"/>
            </a:solidFill>
            <a:prstDash val="solid"/>
            <a:miter/>
            <a:headEnd type="none" w="med" len="med"/>
            <a:tailEnd type="none" w="med" len="med"/>
          </a:ln>
        </p:spPr>
        <p:txBody>
          <a:bodyPr/>
          <a:lstStyle/>
          <a:p>
            <a:endParaRPr lang="zh-CN" altLang="en-US"/>
          </a:p>
        </p:txBody>
      </p:sp>
      <p:sp>
        <p:nvSpPr>
          <p:cNvPr id="10" name="标题 1"/>
          <p:cNvSpPr>
            <a:spLocks noGrp="1"/>
          </p:cNvSpPr>
          <p:nvPr/>
        </p:nvSpPr>
        <p:spPr>
          <a:xfrm>
            <a:off x="306070" y="4895850"/>
            <a:ext cx="9800590" cy="1548130"/>
          </a:xfrm>
          <a:prstGeom prst="rect">
            <a:avLst/>
          </a:prstGeom>
          <a:noFill/>
          <a:ln w="9525">
            <a:noFill/>
          </a:ln>
        </p:spPr>
        <p:txBody>
          <a:bodyPr vert="horz" wrap="square" lIns="103629" tIns="51814" rIns="103629" bIns="51814" anchor="ctr"/>
          <a:lstStyle>
            <a:lvl1pPr algn="r" defTabSz="1036955" rtl="0" eaLnBrk="0" fontAlgn="base" hangingPunct="0">
              <a:spcBef>
                <a:spcPct val="0"/>
              </a:spcBef>
              <a:spcAft>
                <a:spcPct val="0"/>
              </a:spcAft>
              <a:defRPr sz="3000">
                <a:solidFill>
                  <a:schemeClr val="bg1"/>
                </a:solidFill>
                <a:latin typeface="+mj-lt"/>
                <a:ea typeface="+mj-ea"/>
                <a:cs typeface="+mj-cs"/>
              </a:defRPr>
            </a:lvl1pPr>
            <a:lvl2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2pPr>
            <a:lvl3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3pPr>
            <a:lvl4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4pPr>
            <a:lvl5pPr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5pPr>
            <a:lvl6pPr marL="4572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6pPr>
            <a:lvl7pPr marL="9144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7pPr>
            <a:lvl8pPr marL="13716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8pPr>
            <a:lvl9pPr marL="1828800" algn="r" defTabSz="1036955" rtl="0" eaLnBrk="0" fontAlgn="base" hangingPunct="0">
              <a:spcBef>
                <a:spcPct val="0"/>
              </a:spcBef>
              <a:spcAft>
                <a:spcPct val="0"/>
              </a:spcAft>
              <a:defRPr sz="3000">
                <a:solidFill>
                  <a:schemeClr val="bg1"/>
                </a:solidFill>
                <a:latin typeface="Times New Roman" panose="02020603050405020304" pitchFamily="18" charset="0"/>
                <a:ea typeface="黑体" panose="02010609060101010101" pitchFamily="49" charset="-122"/>
              </a:defRPr>
            </a:lvl9pPr>
          </a:lstStyle>
          <a:p>
            <a:pPr indent="398780" algn="l" defTabSz="906780" eaLnBrk="0" hangingPunct="0">
              <a:lnSpc>
                <a:spcPct val="150000"/>
              </a:lnSpc>
              <a:buFont typeface="Arial" panose="020B0604020202020204" pitchFamily="34" charset="0"/>
              <a:buNone/>
            </a:pPr>
            <a:r>
              <a:rPr lang="zh-CN" altLang="en-US" sz="2400" b="1">
                <a:solidFill>
                  <a:schemeClr val="tx1"/>
                </a:solidFill>
                <a:latin typeface="+mn-ea"/>
                <a:ea typeface="+mn-ea"/>
                <a:sym typeface="+mn-ea"/>
              </a:rPr>
              <a:t>须指派</a:t>
            </a:r>
            <a:r>
              <a:rPr lang="zh-CN" altLang="en-US" sz="2400" b="1" dirty="0">
                <a:solidFill>
                  <a:schemeClr val="tx1"/>
                </a:solidFill>
                <a:latin typeface="+mn-ea"/>
                <a:ea typeface="+mn-ea"/>
                <a:sym typeface="+mn-ea"/>
              </a:rPr>
              <a:t>原则性强、工作认真负责、熟悉验证规定的人员承担审核工作</a:t>
            </a:r>
            <a:endParaRPr lang="zh-CN" altLang="en-US" sz="2400" b="1" dirty="0">
              <a:solidFill>
                <a:schemeClr val="tx1"/>
              </a:solidFill>
              <a:latin typeface="+mn-ea"/>
              <a:ea typeface="+mn-ea"/>
              <a:cs typeface="微软雅黑" panose="020B0503020204020204" pitchFamily="34" charset="-122"/>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1676400"/>
            <a:ext cx="8997950" cy="4876800"/>
          </a:xfrm>
        </p:spPr>
        <p:txBody>
          <a:bodyPr/>
          <a:p>
            <a:r>
              <a:rPr lang="zh-CN" altLang="en-US" sz="3200" b="1">
                <a:solidFill>
                  <a:srgbClr val="1D41D5"/>
                </a:solidFill>
                <a:latin typeface="Times New Roman" panose="02020603050405020304" pitchFamily="18" charset="0"/>
                <a:ea typeface="宋体" panose="02010600030101010101" pitchFamily="2" charset="-122"/>
                <a:sym typeface="+mn-ea"/>
              </a:rPr>
              <a:t>审核内容（审什么、怎么审？）</a:t>
            </a:r>
            <a:endParaRPr lang="zh-CN" altLang="en-US" sz="3200" b="1">
              <a:solidFill>
                <a:srgbClr val="1D41D5"/>
              </a:solidFill>
              <a:latin typeface="Times New Roman" panose="02020603050405020304" pitchFamily="18" charset="0"/>
              <a:ea typeface="宋体" panose="02010600030101010101" pitchFamily="2" charset="-122"/>
              <a:sym typeface="+mn-ea"/>
            </a:endParaRPr>
          </a:p>
          <a:p>
            <a:pPr fontAlgn="base">
              <a:buNone/>
            </a:pPr>
            <a:endParaRPr lang="zh-CN" altLang="en-US" sz="2400" b="1">
              <a:sym typeface="+mn-ea"/>
            </a:endParaRPr>
          </a:p>
          <a:p>
            <a:pPr fontAlgn="base">
              <a:buNone/>
            </a:pPr>
            <a:r>
              <a:rPr lang="zh-CN" altLang="en-US" sz="2400" b="1">
                <a:sym typeface="+mn-ea"/>
              </a:rPr>
              <a:t>1.审核报名表与毕业证书、身份证、学历证明材料信息是否一致，真实、有效。</a:t>
            </a:r>
            <a:r>
              <a:rPr lang="zh-CN" altLang="en-US" sz="3200" b="1">
                <a:sym typeface="+mn-ea"/>
              </a:rPr>
              <a:t>  </a:t>
            </a:r>
            <a:endParaRPr lang="zh-CN" altLang="en-US" sz="3200" b="1" strike="noStrike" noProof="1"/>
          </a:p>
          <a:p>
            <a:pPr marL="0" indent="0">
              <a:buNone/>
            </a:pPr>
            <a:endParaRPr lang="zh-CN" altLang="en-US" sz="2000">
              <a:solidFill>
                <a:schemeClr val="tx1"/>
              </a:solidFill>
              <a:latin typeface="+mn-ea"/>
              <a:cs typeface="+mn-ea"/>
              <a:sym typeface="+mn-ea"/>
            </a:endParaRPr>
          </a:p>
          <a:p>
            <a:pPr marL="0" indent="0">
              <a:buNone/>
            </a:pPr>
            <a:r>
              <a:rPr lang="zh-CN" altLang="en-US" sz="2000" b="1">
                <a:solidFill>
                  <a:srgbClr val="FF0000"/>
                </a:solidFill>
                <a:latin typeface="+mn-ea"/>
                <a:cs typeface="+mn-ea"/>
                <a:sym typeface="+mn-ea"/>
              </a:rPr>
              <a:t>本科</a:t>
            </a:r>
            <a:r>
              <a:rPr lang="zh-CN" altLang="en-US" sz="2000" b="1">
                <a:solidFill>
                  <a:schemeClr val="tx1"/>
                </a:solidFill>
                <a:latin typeface="+mn-ea"/>
                <a:cs typeface="+mn-ea"/>
                <a:sym typeface="+mn-ea"/>
              </a:rPr>
              <a:t>（文、理科加专业综合，专业综合为100分、文史类需考大学语文100、</a:t>
            </a:r>
            <a:endParaRPr lang="zh-CN" altLang="en-US" sz="2000" b="1" strike="noStrike" noProof="1">
              <a:solidFill>
                <a:schemeClr val="tx1"/>
              </a:solidFill>
              <a:latin typeface="+mn-ea"/>
              <a:cs typeface="+mn-ea"/>
              <a:sym typeface="+mn-ea"/>
            </a:endParaRPr>
          </a:p>
          <a:p>
            <a:pPr fontAlgn="base">
              <a:buNone/>
            </a:pPr>
            <a:r>
              <a:rPr lang="zh-CN" altLang="en-US" sz="2000" b="1">
                <a:solidFill>
                  <a:schemeClr val="tx1"/>
                </a:solidFill>
                <a:latin typeface="+mn-ea"/>
                <a:cs typeface="+mn-ea"/>
                <a:sym typeface="+mn-ea"/>
              </a:rPr>
              <a:t>      理工类需考高等数学100分，总分为</a:t>
            </a:r>
            <a:r>
              <a:rPr lang="en-US" altLang="zh-CN" sz="2000" b="1">
                <a:solidFill>
                  <a:schemeClr val="tx1"/>
                </a:solidFill>
                <a:latin typeface="+mn-ea"/>
                <a:cs typeface="+mn-ea"/>
                <a:sym typeface="+mn-ea"/>
              </a:rPr>
              <a:t>200</a:t>
            </a:r>
            <a:r>
              <a:rPr lang="zh-CN" altLang="en-US" sz="2000" b="1">
                <a:solidFill>
                  <a:schemeClr val="tx1"/>
                </a:solidFill>
                <a:latin typeface="+mn-ea"/>
                <a:cs typeface="+mn-ea"/>
                <a:sym typeface="+mn-ea"/>
              </a:rPr>
              <a:t>分）</a:t>
            </a:r>
            <a:endParaRPr lang="zh-CN" altLang="en-US" sz="2000" b="1" strike="noStrike" noProof="1">
              <a:solidFill>
                <a:schemeClr val="tx1"/>
              </a:solidFill>
              <a:latin typeface="+mn-ea"/>
              <a:cs typeface="+mn-ea"/>
            </a:endParaRPr>
          </a:p>
          <a:p>
            <a:pPr eaLnBrk="1" fontAlgn="base" hangingPunct="1">
              <a:spcBef>
                <a:spcPct val="0"/>
              </a:spcBef>
              <a:buClr>
                <a:schemeClr val="bg1"/>
              </a:buClr>
              <a:buNone/>
            </a:pPr>
            <a:r>
              <a:rPr lang="zh-CN" altLang="en-US" sz="2000" b="1">
                <a:solidFill>
                  <a:srgbClr val="FF0000"/>
                </a:solidFill>
                <a:latin typeface="+mn-ea"/>
                <a:cs typeface="+mn-ea"/>
                <a:sym typeface="+mn-ea"/>
              </a:rPr>
              <a:t>专科</a:t>
            </a:r>
            <a:r>
              <a:rPr lang="zh-CN" altLang="en-US" sz="2000" b="1">
                <a:solidFill>
                  <a:schemeClr val="tx1"/>
                </a:solidFill>
                <a:latin typeface="+mn-ea"/>
                <a:cs typeface="+mn-ea"/>
                <a:sym typeface="+mn-ea"/>
              </a:rPr>
              <a:t>（总分为</a:t>
            </a:r>
            <a:r>
              <a:rPr lang="en-US" altLang="zh-CN" sz="2000" b="1">
                <a:solidFill>
                  <a:schemeClr val="tx1"/>
                </a:solidFill>
                <a:latin typeface="+mn-ea"/>
                <a:cs typeface="+mn-ea"/>
                <a:sym typeface="+mn-ea"/>
              </a:rPr>
              <a:t>100</a:t>
            </a:r>
            <a:r>
              <a:rPr lang="zh-CN" altLang="en-US" sz="2000" b="1">
                <a:solidFill>
                  <a:schemeClr val="tx1"/>
                </a:solidFill>
                <a:latin typeface="+mn-ea"/>
                <a:cs typeface="+mn-ea"/>
                <a:sym typeface="+mn-ea"/>
              </a:rPr>
              <a:t>分，政治30%、语文40%、数学30%）</a:t>
            </a:r>
            <a:endParaRPr lang="zh-CN" altLang="en-US" sz="2000" b="1" strike="noStrike" noProof="1">
              <a:solidFill>
                <a:schemeClr val="tx1"/>
              </a:solidFill>
              <a:latin typeface="+mn-ea"/>
              <a:cs typeface="+mn-ea"/>
              <a:sym typeface="+mn-ea"/>
            </a:endParaRPr>
          </a:p>
          <a:p>
            <a:pPr marL="0" indent="0">
              <a:buNone/>
            </a:pPr>
            <a:endParaRPr lang="zh-CN" altLang="en-US" sz="2000" b="1" strike="noStrike" noProof="1">
              <a:solidFill>
                <a:schemeClr val="tx1"/>
              </a:solidFill>
              <a:latin typeface="+mn-ea"/>
              <a:cs typeface="+mn-ea"/>
              <a:sym typeface="+mn-ea"/>
            </a:endParaRPr>
          </a:p>
        </p:txBody>
      </p:sp>
      <p:sp>
        <p:nvSpPr>
          <p:cNvPr id="2051" name="文本框 3"/>
          <p:cNvSpPr txBox="1"/>
          <p:nvPr/>
        </p:nvSpPr>
        <p:spPr>
          <a:xfrm>
            <a:off x="5097145" y="288290"/>
            <a:ext cx="5318760" cy="583565"/>
          </a:xfrm>
          <a:prstGeom prst="rect">
            <a:avLst/>
          </a:prstGeom>
          <a:noFill/>
          <a:ln w="9525">
            <a:noFill/>
          </a:ln>
        </p:spPr>
        <p:txBody>
          <a:bodyPr wrap="square">
            <a:spAutoFit/>
          </a:bodyPr>
          <a:p>
            <a:r>
              <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rPr>
              <a:t>直属开放教育学院（招生科）</a:t>
            </a:r>
            <a:endParaRPr lang="zh-CN" altLang="zh-CN" sz="3200" b="0" noProof="1" dirty="0">
              <a:gradFill>
                <a:gsLst>
                  <a:gs pos="0">
                    <a:srgbClr val="9EE256"/>
                  </a:gs>
                  <a:gs pos="100000">
                    <a:srgbClr val="52762D"/>
                  </a:gs>
                </a:gsLst>
                <a:lin scaled="0"/>
              </a:gradFill>
              <a:latin typeface="黑体" panose="02010609060101010101" pitchFamily="49" charset="-122"/>
              <a:ea typeface="黑体" panose="02010609060101010101" pitchFamily="49" charset="-122"/>
            </a:endParaRPr>
          </a:p>
        </p:txBody>
      </p:sp>
    </p:spTree>
  </p:cSld>
  <p:clrMapOvr>
    <a:masterClrMapping/>
  </p:clrMapOvr>
  <p:transition spd="med"/>
</p:sld>
</file>

<file path=ppt/tags/tag1.xml><?xml version="1.0" encoding="utf-8"?>
<p:tagLst xmlns:p="http://schemas.openxmlformats.org/presentationml/2006/main">
  <p:tag name="REFSHAPE" val="644196948"/>
  <p:tag name="KSO_WM_UNIT_PLACING_PICTURE_USER_VIEWPORT" val="{&quot;height&quot;:5608,&quot;width&quot;:8386}"/>
</p:tagLst>
</file>

<file path=ppt/tags/tag2.xml><?xml version="1.0" encoding="utf-8"?>
<p:tagLst xmlns:p="http://schemas.openxmlformats.org/presentationml/2006/main">
  <p:tag name="KSO_WM_UNIT_TABLE_BEAUTIFY" val="smartTable{79f9ec18-77da-4e31-a6d1-8a3db2601030}"/>
</p:tagLst>
</file>

<file path=ppt/tags/tag3.xml><?xml version="1.0" encoding="utf-8"?>
<p:tagLst xmlns:p="http://schemas.openxmlformats.org/presentationml/2006/main">
  <p:tag name="KSO_WM_UNIT_TABLE_BEAUTIFY" val="smartTable{99780c40-ae8c-430b-a09b-4e1f0cef09e0}"/>
</p:tagLst>
</file>

<file path=ppt/tags/tag4.xml><?xml version="1.0" encoding="utf-8"?>
<p:tagLst xmlns:p="http://schemas.openxmlformats.org/presentationml/2006/main">
  <p:tag name="KSO_WM_UNIT_TABLE_BEAUTIFY" val="smartTable{3f5561a2-f42a-4539-b747-7909160e5f76}"/>
</p:tagLst>
</file>

<file path=ppt/theme/theme1.xml><?xml version="1.0" encoding="utf-8"?>
<a:theme xmlns:a="http://schemas.openxmlformats.org/drawingml/2006/main" name="默认设计模板">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默认设计模板">
      <a:majorFont>
        <a:latin typeface="Times New Roman"/>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103629" tIns="51814" rIns="103629" bIns="51814" anchor="ctr"/>
      <a:lstStyle>
        <a:defPPr algn="ctr">
          <a:defRPr sz="2800" b="1" dirty="0">
            <a:solidFill>
              <a:schemeClr val="tx1"/>
            </a:solidFill>
            <a:latin typeface="微软雅黑" panose="020B0503020204020204" pitchFamily="34" charset="-122"/>
            <a:ea typeface="微软雅黑" panose="020B0503020204020204" pitchFamily="34" charset="-122"/>
          </a:defRPr>
        </a:defPPr>
      </a:lstStyle>
      <a:style>
        <a:lnRef idx="1">
          <a:schemeClr val="accent2"/>
        </a:lnRef>
        <a:fillRef idx="2">
          <a:schemeClr val="accent2"/>
        </a:fillRef>
        <a:effectRef idx="1">
          <a:schemeClr val="accent2"/>
        </a:effectRef>
        <a:fontRef idx="minor">
          <a:schemeClr val="dk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15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txDef>
      <a:spPr>
        <a:solidFill>
          <a:schemeClr val="bg1">
            <a:lumMod val="85000"/>
          </a:schemeClr>
        </a:solidFill>
      </a:spPr>
      <a:bodyPr wrap="square">
        <a:spAutoFit/>
      </a:bodyPr>
      <a:lstStyle>
        <a:defPPr>
          <a:defRPr sz="2200" b="1" dirty="0"/>
        </a:defPPr>
      </a:lstStyle>
    </a:tx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4442</Words>
  <Application>WPS 演示</Application>
  <PresentationFormat>自定义</PresentationFormat>
  <Paragraphs>416</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Times New Roman</vt:lpstr>
      <vt:lpstr>微软雅黑</vt:lpstr>
      <vt:lpstr>黑体</vt:lpstr>
      <vt:lpstr>Calibri</vt:lpstr>
      <vt:lpstr>Arial Unicode MS</vt:lpstr>
      <vt:lpstr>华文楷体</vt:lpstr>
      <vt:lpstr>方正华隶简体</vt:lpstr>
      <vt:lpstr>默认设计模板</vt:lpstr>
      <vt:lpstr>开 放 教 育 招 生 业 务 培 训  2020.5</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lpstr>直属开放教育学院（招生科）</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点击设置标题</dc:title>
  <dc:creator>fj</dc:creator>
  <cp:lastModifiedBy>Administrator</cp:lastModifiedBy>
  <cp:revision>1476</cp:revision>
  <dcterms:created xsi:type="dcterms:W3CDTF">2008-08-26T09:33:00Z</dcterms:created>
  <dcterms:modified xsi:type="dcterms:W3CDTF">2020-05-26T08:08:14Z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