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318" r:id="rId5"/>
    <p:sldId id="475" r:id="rId6"/>
    <p:sldId id="432" r:id="rId7"/>
    <p:sldId id="448" r:id="rId8"/>
    <p:sldId id="421" r:id="rId9"/>
    <p:sldId id="422" r:id="rId10"/>
    <p:sldId id="423" r:id="rId11"/>
    <p:sldId id="427" r:id="rId12"/>
    <p:sldId id="428" r:id="rId13"/>
    <p:sldId id="429" r:id="rId14"/>
    <p:sldId id="430" r:id="rId15"/>
    <p:sldId id="433" r:id="rId16"/>
    <p:sldId id="435" r:id="rId17"/>
    <p:sldId id="436" r:id="rId18"/>
    <p:sldId id="437" r:id="rId19"/>
    <p:sldId id="434" r:id="rId20"/>
    <p:sldId id="438" r:id="rId21"/>
    <p:sldId id="439" r:id="rId22"/>
    <p:sldId id="382" r:id="rId23"/>
    <p:sldId id="440" r:id="rId24"/>
    <p:sldId id="441" r:id="rId25"/>
    <p:sldId id="442" r:id="rId26"/>
    <p:sldId id="443" r:id="rId27"/>
    <p:sldId id="444" r:id="rId28"/>
    <p:sldId id="445" r:id="rId29"/>
    <p:sldId id="447" r:id="rId30"/>
    <p:sldId id="446" r:id="rId31"/>
    <p:sldId id="418" r:id="rId32"/>
  </p:sldIdLst>
  <p:sldSz cx="12192000" cy="6858000"/>
  <p:notesSz cx="6858000" cy="9144000"/>
  <p:defaultTextStyle>
    <a:defPPr>
      <a:defRPr lang="zh-CN"/>
    </a:defPPr>
    <a:lvl1pPr algn="l" defTabSz="912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indent="1905" algn="l" defTabSz="912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indent="1905" algn="l" defTabSz="912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indent="1905" algn="l" defTabSz="912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indent="1905" algn="l" defTabSz="912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60000"/>
    <a:srgbClr val="274991"/>
    <a:srgbClr val="FFFFFF"/>
    <a:srgbClr val="FBF6F0"/>
    <a:srgbClr val="7CA82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 snapToGrid="0">
      <p:cViewPr>
        <p:scale>
          <a:sx n="66" d="100"/>
          <a:sy n="66" d="100"/>
        </p:scale>
        <p:origin x="-1614" y="-48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7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76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455BD45-8AAF-4649-BA85-BD1235CB554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7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76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B04ABDE-8D6A-4606-89C3-E57DA75177F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295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608330" algn="l" defTabSz="1217295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1217930" algn="l" defTabSz="1217295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1827530" algn="l" defTabSz="1217295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2437130" algn="l" defTabSz="1217295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4E5D77B4-6E09-4A1A-996B-23ECC2D6134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8FBC6E81-89CF-495D-90A4-9FEF68410269}" type="slidenum">
              <a:rPr lang="zh-CN" altLang="en-US">
                <a:cs typeface="等线" panose="02010600030101010101" charset="-122"/>
              </a:rPr>
            </a:fld>
            <a:endParaRPr lang="zh-CN" altLang="en-US"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136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DA40B77D-3BA0-4089-9EEB-ECDCBE8CEF5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3295-1DE0-4B78-B8EA-4B9D5A6F9867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59E0-320C-49B8-8395-55E6CDB6F5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9F94-A2DD-4D33-B280-5E7C87D89204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A731-14E8-4181-95EA-14D11EBE23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F88C-C4E0-441B-A7B5-DD5206A0B00F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B82C-D0D5-40B7-8893-413DC1EB11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7F51-81F7-44A6-9ABA-150F7608FBE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761B-906B-4862-BF8F-8B8FE44C8F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019C-6B26-4A96-B235-B34EBF1499F0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486D-FC6B-4010-8390-E2FCB20E51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AD9E-2ACC-4D2A-B4FD-DB685516A4C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2E80-6902-4B75-804F-6585F4DEA0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 userDrawn="1"/>
        </p:nvSpPr>
        <p:spPr>
          <a:xfrm>
            <a:off x="323850" y="-955675"/>
            <a:ext cx="42894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>
            <a:grpSpLocks noChangeAspect="1"/>
          </p:cNvGrpSpPr>
          <p:nvPr userDrawn="1"/>
        </p:nvGrpSpPr>
        <p:grpSpPr bwMode="auto">
          <a:xfrm>
            <a:off x="214313" y="307975"/>
            <a:ext cx="1616075" cy="863600"/>
            <a:chOff x="6205199" y="-1470443"/>
            <a:chExt cx="2475118" cy="1323336"/>
          </a:xfrm>
        </p:grpSpPr>
        <p:sp>
          <p:nvSpPr>
            <p:cNvPr id="3" name="Freeform 7"/>
            <p:cNvSpPr/>
            <p:nvPr/>
          </p:nvSpPr>
          <p:spPr bwMode="auto">
            <a:xfrm>
              <a:off x="6684175" y="-1470443"/>
              <a:ext cx="1996142" cy="1116566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txBody>
            <a:bodyPr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205199" y="-1343948"/>
              <a:ext cx="2231983" cy="1196841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5" name="Freeform 5"/>
            <p:cNvSpPr>
              <a:spLocks noChangeAspect="1"/>
            </p:cNvSpPr>
            <p:nvPr userDrawn="1"/>
          </p:nvSpPr>
          <p:spPr bwMode="auto">
            <a:xfrm>
              <a:off x="7019702" y="-1015545"/>
              <a:ext cx="663760" cy="661668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  <a:gs pos="55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cxnSp>
        <p:nvCxnSpPr>
          <p:cNvPr id="6" name="直接连接符 10"/>
          <p:cNvCxnSpPr/>
          <p:nvPr userDrawn="1"/>
        </p:nvCxnSpPr>
        <p:spPr>
          <a:xfrm>
            <a:off x="1636713" y="1019175"/>
            <a:ext cx="105219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11"/>
          <p:cNvPicPr>
            <a:picLocks noChangeAspect="1"/>
          </p:cNvPicPr>
          <p:nvPr userDrawn="1"/>
        </p:nvPicPr>
        <p:blipFill>
          <a:blip r:embed="rId2" cstate="print"/>
          <a:srcRect t="79333"/>
          <a:stretch>
            <a:fillRect/>
          </a:stretch>
        </p:blipFill>
        <p:spPr bwMode="auto">
          <a:xfrm>
            <a:off x="0" y="5580063"/>
            <a:ext cx="121920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8"/>
          <p:cNvSpPr/>
          <p:nvPr userDrawn="1"/>
        </p:nvSpPr>
        <p:spPr>
          <a:xfrm>
            <a:off x="0" y="1196975"/>
            <a:ext cx="12192000" cy="5637213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EBB3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76200"/>
            <a:ext cx="1270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8"/>
          <p:cNvSpPr txBox="1"/>
          <p:nvPr userDrawn="1"/>
        </p:nvSpPr>
        <p:spPr>
          <a:xfrm>
            <a:off x="1005910" y="185953"/>
            <a:ext cx="460358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青年党员如何担负起责任</a:t>
            </a:r>
            <a:endParaRPr lang="zh-CN" altLang="en-US" sz="28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8" y="71438"/>
            <a:ext cx="11017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17"/>
          <p:cNvSpPr/>
          <p:nvPr userDrawn="1"/>
        </p:nvSpPr>
        <p:spPr>
          <a:xfrm>
            <a:off x="358815" y="1809505"/>
            <a:ext cx="11343190" cy="4313504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glow rad="1612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6"/>
          <p:cNvSpPr/>
          <p:nvPr userDrawn="1"/>
        </p:nvSpPr>
        <p:spPr>
          <a:xfrm>
            <a:off x="0" y="1216025"/>
            <a:ext cx="12192000" cy="5641975"/>
          </a:xfrm>
          <a:prstGeom prst="rect">
            <a:avLst/>
          </a:prstGeom>
          <a:solidFill>
            <a:srgbClr val="FFF6E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7"/>
          <p:cNvSpPr/>
          <p:nvPr userDrawn="1"/>
        </p:nvSpPr>
        <p:spPr>
          <a:xfrm>
            <a:off x="0" y="1317625"/>
            <a:ext cx="12192000" cy="5540375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66688"/>
            <a:ext cx="10541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2"/>
          <p:cNvSpPr/>
          <p:nvPr userDrawn="1"/>
        </p:nvSpPr>
        <p:spPr>
          <a:xfrm>
            <a:off x="1301750" y="388938"/>
            <a:ext cx="440213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1800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做合格党员 喜迎十九大</a:t>
            </a:r>
            <a:endParaRPr lang="zh-CN" altLang="en-US" sz="3200" b="1"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6"/>
          <p:cNvSpPr/>
          <p:nvPr userDrawn="1"/>
        </p:nvSpPr>
        <p:spPr>
          <a:xfrm>
            <a:off x="0" y="1216025"/>
            <a:ext cx="12192000" cy="5641975"/>
          </a:xfrm>
          <a:prstGeom prst="rect">
            <a:avLst/>
          </a:prstGeom>
          <a:solidFill>
            <a:srgbClr val="FFF6E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7"/>
          <p:cNvSpPr/>
          <p:nvPr userDrawn="1"/>
        </p:nvSpPr>
        <p:spPr>
          <a:xfrm>
            <a:off x="0" y="1317625"/>
            <a:ext cx="12192000" cy="5540375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66688"/>
            <a:ext cx="10541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2"/>
          <p:cNvSpPr/>
          <p:nvPr userDrawn="1"/>
        </p:nvSpPr>
        <p:spPr>
          <a:xfrm>
            <a:off x="1360488" y="330200"/>
            <a:ext cx="551973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当前新形势下合格党员的标准</a:t>
            </a:r>
            <a:endParaRPr lang="zh-CN" altLang="en-US" sz="3200" b="1"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>
            <a:grpSpLocks noChangeAspect="1"/>
          </p:cNvGrpSpPr>
          <p:nvPr userDrawn="1"/>
        </p:nvGrpSpPr>
        <p:grpSpPr bwMode="auto">
          <a:xfrm>
            <a:off x="214313" y="307975"/>
            <a:ext cx="1616075" cy="863600"/>
            <a:chOff x="6205199" y="-1470443"/>
            <a:chExt cx="2475118" cy="1323336"/>
          </a:xfrm>
        </p:grpSpPr>
        <p:sp>
          <p:nvSpPr>
            <p:cNvPr id="3" name="Freeform 7"/>
            <p:cNvSpPr/>
            <p:nvPr/>
          </p:nvSpPr>
          <p:spPr bwMode="auto">
            <a:xfrm>
              <a:off x="6684175" y="-1470443"/>
              <a:ext cx="1996142" cy="1116566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txBody>
            <a:bodyPr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205199" y="-1343948"/>
              <a:ext cx="2231983" cy="1196841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5" name="Freeform 5"/>
            <p:cNvSpPr>
              <a:spLocks noChangeAspect="1"/>
            </p:cNvSpPr>
            <p:nvPr userDrawn="1"/>
          </p:nvSpPr>
          <p:spPr bwMode="auto">
            <a:xfrm>
              <a:off x="7019702" y="-1015545"/>
              <a:ext cx="663760" cy="661668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  <a:gs pos="55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cxnSp>
        <p:nvCxnSpPr>
          <p:cNvPr id="6" name="直接连接符 10"/>
          <p:cNvCxnSpPr/>
          <p:nvPr userDrawn="1"/>
        </p:nvCxnSpPr>
        <p:spPr>
          <a:xfrm>
            <a:off x="1636713" y="1019175"/>
            <a:ext cx="105219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4263" y="127000"/>
            <a:ext cx="6540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2"/>
          <p:cNvSpPr txBox="1"/>
          <p:nvPr userDrawn="1"/>
        </p:nvSpPr>
        <p:spPr>
          <a:xfrm>
            <a:off x="1833482" y="343962"/>
            <a:ext cx="410881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青年党员如何跟党走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>
            <a:grpSpLocks noChangeAspect="1"/>
          </p:cNvGrpSpPr>
          <p:nvPr userDrawn="1"/>
        </p:nvGrpSpPr>
        <p:grpSpPr bwMode="auto">
          <a:xfrm>
            <a:off x="214313" y="307975"/>
            <a:ext cx="1616075" cy="863600"/>
            <a:chOff x="6205199" y="-1470443"/>
            <a:chExt cx="2475118" cy="1323336"/>
          </a:xfrm>
        </p:grpSpPr>
        <p:sp>
          <p:nvSpPr>
            <p:cNvPr id="3" name="Freeform 7"/>
            <p:cNvSpPr/>
            <p:nvPr/>
          </p:nvSpPr>
          <p:spPr bwMode="auto">
            <a:xfrm>
              <a:off x="6684175" y="-1470443"/>
              <a:ext cx="1996142" cy="1116566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txBody>
            <a:bodyPr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205199" y="-1343948"/>
              <a:ext cx="2231983" cy="1196841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5" name="Freeform 5"/>
            <p:cNvSpPr>
              <a:spLocks noChangeAspect="1"/>
            </p:cNvSpPr>
            <p:nvPr userDrawn="1"/>
          </p:nvSpPr>
          <p:spPr bwMode="auto">
            <a:xfrm>
              <a:off x="7019702" y="-1015545"/>
              <a:ext cx="663760" cy="661668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  <a:gs pos="55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cxnSp>
        <p:nvCxnSpPr>
          <p:cNvPr id="6" name="直接连接符 10"/>
          <p:cNvCxnSpPr/>
          <p:nvPr userDrawn="1"/>
        </p:nvCxnSpPr>
        <p:spPr>
          <a:xfrm>
            <a:off x="1636713" y="1019175"/>
            <a:ext cx="105219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4263" y="127000"/>
            <a:ext cx="6540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2"/>
          <p:cNvSpPr txBox="1"/>
          <p:nvPr userDrawn="1"/>
        </p:nvSpPr>
        <p:spPr>
          <a:xfrm>
            <a:off x="1830606" y="343962"/>
            <a:ext cx="467467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做合格党员 喜迎十九大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>
            <a:grpSpLocks noChangeAspect="1"/>
          </p:cNvGrpSpPr>
          <p:nvPr userDrawn="1"/>
        </p:nvGrpSpPr>
        <p:grpSpPr bwMode="auto">
          <a:xfrm>
            <a:off x="214313" y="307975"/>
            <a:ext cx="1616075" cy="863600"/>
            <a:chOff x="6205199" y="-1470443"/>
            <a:chExt cx="2475118" cy="1323336"/>
          </a:xfrm>
        </p:grpSpPr>
        <p:sp>
          <p:nvSpPr>
            <p:cNvPr id="3" name="Freeform 7"/>
            <p:cNvSpPr/>
            <p:nvPr/>
          </p:nvSpPr>
          <p:spPr bwMode="auto">
            <a:xfrm>
              <a:off x="6684175" y="-1470443"/>
              <a:ext cx="1996142" cy="1116566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txBody>
            <a:bodyPr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205199" y="-1343948"/>
              <a:ext cx="2231983" cy="1196841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5" name="Freeform 5"/>
            <p:cNvSpPr>
              <a:spLocks noChangeAspect="1"/>
            </p:cNvSpPr>
            <p:nvPr userDrawn="1"/>
          </p:nvSpPr>
          <p:spPr bwMode="auto">
            <a:xfrm>
              <a:off x="7019702" y="-1015545"/>
              <a:ext cx="663760" cy="661668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  <a:gs pos="55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cxnSp>
        <p:nvCxnSpPr>
          <p:cNvPr id="6" name="直接连接符 10"/>
          <p:cNvCxnSpPr/>
          <p:nvPr userDrawn="1"/>
        </p:nvCxnSpPr>
        <p:spPr>
          <a:xfrm>
            <a:off x="1636713" y="1019175"/>
            <a:ext cx="105219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4263" y="127000"/>
            <a:ext cx="6540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2"/>
          <p:cNvSpPr txBox="1"/>
          <p:nvPr userDrawn="1"/>
        </p:nvSpPr>
        <p:spPr>
          <a:xfrm>
            <a:off x="1824887" y="343962"/>
            <a:ext cx="387798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做合格党员的标准</a:t>
            </a:r>
            <a:endParaRPr lang="zh-CN" altLang="en-US" sz="36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ED7A-EE42-4684-95C7-9D9FEF00B9A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82BB-F670-4775-A36A-ADEA3787B1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FBD0-2FC1-4A6D-84B2-71990D90F20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21A83-D7E6-40FE-BB92-391ECA03E9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ABDA-A53C-47A2-89A9-03488282DCCB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0160-4A0C-4EA2-B974-6046CDD1FD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48E0-4405-4A74-9F13-8B57CE2FBB20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4544-071E-4369-A894-5999758A5C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376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A2C054-A937-4999-9A8D-296E94B76F59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376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376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47024F-E7FD-448B-ADB4-3B9C2F9A1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slow" advTm="0"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0.jpe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"/>
          <p:cNvSpPr txBox="1"/>
          <p:nvPr/>
        </p:nvSpPr>
        <p:spPr>
          <a:xfrm>
            <a:off x="2635528" y="2680144"/>
            <a:ext cx="7802880" cy="193802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中国共产党纪处分条例</a:t>
            </a:r>
            <a:endParaRPr lang="zh-CN" altLang="en-US" sz="60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学习辅导</a:t>
            </a:r>
            <a:endParaRPr lang="zh-CN" altLang="en-US" sz="60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2877185" y="1275080"/>
            <a:ext cx="7453630" cy="7683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江西广播电视大学纪委</a:t>
            </a:r>
            <a:endParaRPr lang="zh-CN" altLang="en-US" sz="4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214" y="2184174"/>
            <a:ext cx="7574416" cy="3244169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445579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前言  新修订 新在哪？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75314" y="1117600"/>
            <a:ext cx="7242630" cy="986971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六个从重加重</a:t>
            </a:r>
            <a:endParaRPr lang="zh-CN" altLang="en-US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60668" y="1551305"/>
            <a:ext cx="3092450" cy="3754438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A117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07291" y="2104618"/>
            <a:ext cx="7178675" cy="3415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    </a:t>
            </a:r>
            <a:r>
              <a:rPr lang="zh-CN" altLang="en-US" sz="24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24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种违纪行为规定从重或者加重处分，即：组织、利用宗教活动反党、破坏民族团结；组织利用宗族势力对抗中央方针政策对抗中央方针政策、破坏基层组织建设；搞有组织的拉票贿选或者用公款拉票贿选；扶贫领域侵害群众利益；民生保障显失公平；贯彻新发展理念失职。</a:t>
            </a:r>
            <a:endParaRPr lang="zh-CN" altLang="en-US" sz="24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214" y="2184174"/>
            <a:ext cx="7574416" cy="3244169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445579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前言  新修订 新在哪？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75314" y="1117600"/>
            <a:ext cx="7242630" cy="986971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“</a:t>
            </a: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七个有之</a:t>
            </a:r>
            <a:r>
              <a:rPr lang="en-US" altLang="zh-CN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”</a:t>
            </a:r>
            <a:endParaRPr lang="en-US" altLang="zh-CN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60668" y="1551305"/>
            <a:ext cx="3092450" cy="3754438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A117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39676" y="2375763"/>
            <a:ext cx="7178675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   </a:t>
            </a:r>
            <a:r>
              <a:rPr lang="zh-CN" altLang="en-US" sz="24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针对习近平总书记反复强调的“七个有之”问题，即：任人唯亲、排斥异己；团团伙伙、拉帮结派；匿名诬告、制造谣言；收买人心、拉动选票；封官许愿、弹冠相庆；自行其是、阳奉阴违；尾大不掉、妄议中央，对相关处分条款进行了充实完善。</a:t>
            </a:r>
            <a:endParaRPr lang="zh-CN" altLang="en-US" sz="24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530" y="2184400"/>
            <a:ext cx="7574280" cy="3820795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445579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前言  新修订 新在哪？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75314" y="1117600"/>
            <a:ext cx="7242630" cy="986971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八种典型违纪行为</a:t>
            </a:r>
            <a:endParaRPr lang="zh-CN" altLang="en-US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60668" y="1551305"/>
            <a:ext cx="3092450" cy="3754438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A117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07291" y="2036038"/>
            <a:ext cx="7178675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  </a:t>
            </a:r>
            <a:r>
              <a:rPr lang="zh-CN" altLang="en-US" sz="24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根据全面从严治党的新形势新任务，针对一些突出问题和新型违纪行为，在原有的违反“六大纪律”行为中分别增加了以下违纪情形，即：干扰巡视巡察工作；党员信仰宗教；借用管理和服务对象钱款、住房、车辆等；民间借贷获取大额回报；违规揽储；利用宗族、黑恶势力欺压群众；形式主义、官僚主义突出表现；不重视家风，对家属失管失教。</a:t>
            </a:r>
            <a:endParaRPr lang="zh-CN" altLang="en-US" sz="24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84550" y="414737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第一编 总则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1565" y="2257698"/>
            <a:ext cx="6070146" cy="33743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457200" defTabSz="91440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rgbClr val="000000"/>
                </a:solidFill>
                <a:latin typeface="等线" panose="02010600030101010101" charset="-122"/>
                <a:ea typeface="+mn-ea"/>
              </a:rPr>
              <a:t>第一章主要有三个变化。</a:t>
            </a:r>
            <a:endParaRPr lang="zh-CN" altLang="en-US" sz="2000" kern="0" dirty="0" smtClean="0">
              <a:solidFill>
                <a:srgbClr val="000000"/>
              </a:solidFill>
              <a:latin typeface="等线" panose="02010600030101010101" charset="-122"/>
              <a:ea typeface="+mn-ea"/>
            </a:endParaRPr>
          </a:p>
          <a:p>
            <a:pPr indent="457200" defTabSz="91440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rgbClr val="000000"/>
                </a:solidFill>
                <a:latin typeface="等线" panose="02010600030101010101" charset="-122"/>
                <a:ea typeface="+mn-ea"/>
              </a:rPr>
              <a:t>首先，党的纪律建设的指导思想在此前的基础上，增加了习近平新时代中国特色社会主义思想。同时强调：</a:t>
            </a:r>
            <a:endParaRPr lang="zh-CN" altLang="en-US" sz="2000" kern="0" dirty="0" smtClean="0">
              <a:solidFill>
                <a:srgbClr val="000000"/>
              </a:solidFill>
              <a:latin typeface="等线" panose="02010600030101010101" charset="-122"/>
              <a:ea typeface="+mn-ea"/>
            </a:endParaRPr>
          </a:p>
          <a:p>
            <a:pPr indent="457200" defTabSz="91440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等线" panose="02010600030101010101" charset="-122"/>
                <a:ea typeface="+mn-ea"/>
              </a:rPr>
              <a:t>“</a:t>
            </a:r>
            <a:r>
              <a:rPr lang="zh-CN" altLang="en-US" sz="2000" kern="0" dirty="0" smtClean="0">
                <a:solidFill>
                  <a:srgbClr val="FF0000"/>
                </a:solidFill>
                <a:latin typeface="等线" panose="02010600030101010101" charset="-122"/>
                <a:ea typeface="+mn-ea"/>
              </a:rPr>
              <a:t>坚持和加强党的全面领导，坚决维护习近平总书记党中央的核心、全党的核心地位，坚决维护党中央权威和集中统一领导，落实新时代党的建设总要求和全面从严治党战略部署，全面加强党的纪律建设。</a:t>
            </a:r>
            <a:r>
              <a:rPr lang="en-US" altLang="zh-CN" sz="2000" kern="0" dirty="0" smtClean="0">
                <a:solidFill>
                  <a:srgbClr val="FF0000"/>
                </a:solidFill>
                <a:latin typeface="等线" panose="02010600030101010101" charset="-122"/>
                <a:ea typeface="+mn-ea"/>
              </a:rPr>
              <a:t>”</a:t>
            </a:r>
            <a:endParaRPr lang="en-US" altLang="zh-CN" sz="2000" kern="0" dirty="0" smtClean="0">
              <a:solidFill>
                <a:srgbClr val="FF0000"/>
              </a:solidFill>
              <a:latin typeface="等线" panose="02010600030101010101" charset="-122"/>
              <a:ea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46085" y="2009956"/>
            <a:ext cx="4736874" cy="333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14"/>
          <p:cNvSpPr/>
          <p:nvPr/>
        </p:nvSpPr>
        <p:spPr>
          <a:xfrm>
            <a:off x="1155065" y="1371600"/>
            <a:ext cx="4842510" cy="63817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第一章 指导思想、原则和适用范围</a:t>
            </a:r>
            <a:endParaRPr lang="zh-CN" altLang="en-US" sz="2400" b="1" kern="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84550" y="414737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第一编 总则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1565" y="2257698"/>
            <a:ext cx="6070146" cy="25533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457200" defTabSz="91440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rgbClr val="000000"/>
                </a:solidFill>
                <a:latin typeface="等线" panose="02010600030101010101" charset="-122"/>
                <a:ea typeface="+mn-ea"/>
              </a:rPr>
              <a:t>其次，增加了“四个意识”的表述。2016年1月29日中央政治局会议首次提出后，经过两年的实践发展，最终写入了《条例》。</a:t>
            </a:r>
            <a:endParaRPr lang="zh-CN" altLang="en-US" sz="2000" kern="0" dirty="0" smtClean="0">
              <a:solidFill>
                <a:srgbClr val="000000"/>
              </a:solidFill>
              <a:latin typeface="等线" panose="02010600030101010101" charset="-122"/>
              <a:ea typeface="+mn-ea"/>
            </a:endParaRPr>
          </a:p>
          <a:p>
            <a:pPr indent="457200" defTabSz="91440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rgbClr val="000000"/>
                </a:solidFill>
                <a:latin typeface="等线" panose="02010600030101010101" charset="-122"/>
                <a:ea typeface="+mn-ea"/>
              </a:rPr>
              <a:t>第三，新增了运用监督执纪“四种形态”的条款。这部分内容最早在2015年由王岐山提出，后于2016年底写入《中国共产党党内监督条例》。</a:t>
            </a:r>
            <a:endParaRPr lang="zh-CN" altLang="en-US" sz="2000" kern="0" dirty="0" smtClean="0">
              <a:solidFill>
                <a:srgbClr val="000000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4" name="圆角矩形 14"/>
          <p:cNvSpPr/>
          <p:nvPr/>
        </p:nvSpPr>
        <p:spPr>
          <a:xfrm>
            <a:off x="1155065" y="1371600"/>
            <a:ext cx="4842510" cy="63817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第一章 指导思想、原则和适用范围</a:t>
            </a:r>
            <a:endParaRPr lang="zh-CN" altLang="en-US" sz="2400" b="1" kern="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02760" y="2009957"/>
            <a:ext cx="445883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430521" y="2551884"/>
            <a:ext cx="6328228" cy="2902857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主要调整了两部分内容。</a:t>
            </a:r>
            <a:endParaRPr lang="zh-CN" altLang="en-US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  <a:p>
            <a:pPr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  <a:p>
            <a:pPr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首先《条例》强调要“重点查处党的十八大以来不收敛、不收手，问题线索反映集中、群众反映强烈，政治问题和经济问题交织的腐败案件，违反中央八项规定精神的问题。”</a:t>
            </a:r>
            <a:endParaRPr lang="zh-CN" altLang="en-US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  <a:p>
            <a:pPr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369050" y="1306195"/>
            <a:ext cx="4156710" cy="70866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kern="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 违纪与纪律处分</a:t>
            </a:r>
            <a:endParaRPr sz="2800" b="1" kern="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4550" y="414737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第一编 总则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5730" y="2334441"/>
            <a:ext cx="4736874" cy="333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0195" y="2154737"/>
            <a:ext cx="445883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5299075" y="2328545"/>
            <a:ext cx="6452235" cy="290258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FFFFFF"/>
                </a:solidFill>
                <a:latin typeface="等线" panose="02010600030101010101" charset="-122"/>
                <a:ea typeface="+mn-ea"/>
                <a:sym typeface="+mn-ea"/>
              </a:rPr>
              <a:t>        </a:t>
            </a:r>
            <a:r>
              <a:rPr lang="zh-CN" altLang="en-US" kern="0" dirty="0" smtClean="0">
                <a:solidFill>
                  <a:srgbClr val="FFFFFF"/>
                </a:solidFill>
                <a:latin typeface="等线" panose="02010600030101010101" charset="-122"/>
                <a:ea typeface="+mn-ea"/>
                <a:sym typeface="+mn-ea"/>
              </a:rPr>
              <a:t>此外，对于违犯党纪的党组织，新《条例》细化了不同的情况。</a:t>
            </a:r>
            <a:endParaRPr lang="zh-CN" altLang="en-US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  <a:p>
            <a:pPr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        上级党组织应当责令其作出检查或者进行通报批评。对于严重违犯党的纪律、本身又不能纠正的党组织，上一级党的委员会在查明核实后，根据情节严重的程度做出改组或解散的决定。</a:t>
            </a:r>
            <a:endParaRPr lang="zh-CN" altLang="en-US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  <a:p>
            <a:pPr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        对于开除党籍的党员多了一条限制，五年内不得推荐担任同级或更高的党外职务。</a:t>
            </a:r>
            <a:endParaRPr lang="zh-CN" altLang="en-US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369050" y="1306195"/>
            <a:ext cx="4156710" cy="70866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kern="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 违纪与纪律处分</a:t>
            </a:r>
            <a:endParaRPr sz="2800" b="1" kern="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4550" y="414737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第一编 总则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84550" y="414737"/>
            <a:ext cx="2599690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400" b="1" dirty="0" smtClean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第一编  总则</a:t>
            </a:r>
            <a:endParaRPr lang="zh-CN" altLang="zh-CN" sz="3400" b="1" dirty="0" smtClean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4"/>
          <p:cNvSpPr/>
          <p:nvPr/>
        </p:nvSpPr>
        <p:spPr>
          <a:xfrm>
            <a:off x="508635" y="1995170"/>
            <a:ext cx="11573510" cy="70548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一、</a:t>
            </a:r>
            <a:r>
              <a:rPr lang="en-US" altLang="zh-CN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从轻或减轻处分的情形中，增加了“在组织核实、立案审查过程中，能够配合核实审查工作，如实说明本人违纪违法事实的”</a:t>
            </a:r>
            <a:endParaRPr lang="en-US" altLang="zh-CN" sz="2400" b="1" kern="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圆角矩形 14"/>
          <p:cNvSpPr/>
          <p:nvPr/>
        </p:nvSpPr>
        <p:spPr>
          <a:xfrm>
            <a:off x="508635" y="3205480"/>
            <a:ext cx="11573510" cy="80518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二、</a:t>
            </a:r>
            <a:r>
              <a:rPr lang="en-US" altLang="zh-CN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应给予警告或严重警告的党员，如果有从轻或减轻处分的情形，在批评教育、组织处理的方式上，增加了责令检查、诫勉两种方式</a:t>
            </a:r>
            <a:endParaRPr lang="en-US" altLang="zh-CN" sz="2400" b="1" kern="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508635" y="4515485"/>
            <a:ext cx="11573510" cy="63817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三、</a:t>
            </a:r>
            <a:r>
              <a:rPr lang="en-US" altLang="zh-CN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从重或加重处分的情形增加了“拒不上交或者退赔违纪所得的”</a:t>
            </a:r>
            <a:endParaRPr lang="en-US" altLang="zh-CN" sz="2400" b="1" kern="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67105" y="1271270"/>
            <a:ext cx="4434840" cy="52324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kern="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第三章 纪律处分运用规则</a:t>
            </a:r>
            <a:endParaRPr sz="2800" b="1" kern="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8"/>
          <p:cNvSpPr/>
          <p:nvPr/>
        </p:nvSpPr>
        <p:spPr>
          <a:xfrm>
            <a:off x="637359" y="2397125"/>
            <a:ext cx="5643109" cy="2417763"/>
          </a:xfrm>
          <a:prstGeom prst="roundRect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008CFF">
                  <a:tint val="0"/>
                </a:srgbClr>
              </a:gs>
            </a:gsLst>
            <a:lin ang="2700000" scaled="1"/>
            <a:tileRect/>
          </a:gradFill>
          <a:ln w="22225">
            <a:solidFill>
              <a:srgbClr val="F2F2F2"/>
            </a:solidFill>
            <a:round/>
          </a:ln>
          <a:effectLst>
            <a:outerShdw blurRad="114300" dist="63500" dir="2699985" rotWithShape="0">
              <a:scrgbClr r="0" g="0" b="0">
                <a:alpha val="17000"/>
              </a:scrgbClr>
            </a:outerShdw>
          </a:effectLst>
        </p:spPr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kern="0" dirty="0">
              <a:solidFill>
                <a:srgbClr val="E1141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3740" y="2230755"/>
            <a:ext cx="565531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effectLst/>
                <a:latin typeface="+mn-lt"/>
                <a:ea typeface="+mn-ea"/>
                <a:cs typeface="+mn-ea"/>
                <a:sym typeface="+mn-lt"/>
              </a:rPr>
              <a:t>此部分主要有两大变化，一是删除了旧版中关于影响党的形象、败坏党的形象给予处分的表述，二是对党员严重违纪涉嫌违法犯罪的处理做了修改。新版《条例》指出，党组织在纪律审查中发现党员严重违纪涉嫌违法犯罪的，原则上先作出党纪、政务处分后，再移送国家机关。</a:t>
            </a:r>
            <a:endParaRPr lang="zh-CN" altLang="en-US" dirty="0" smtClean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88138" y="1425575"/>
            <a:ext cx="4913312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4"/>
          <p:cNvSpPr txBox="1"/>
          <p:nvPr/>
        </p:nvSpPr>
        <p:spPr>
          <a:xfrm>
            <a:off x="1971636" y="356679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第一编 总则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37540" y="1425575"/>
            <a:ext cx="5930265" cy="52324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kern="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第四章 对违法犯罪党员的纪律处分</a:t>
            </a:r>
            <a:endParaRPr sz="2800" b="1" kern="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214" y="2184174"/>
            <a:ext cx="7574416" cy="3244169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12066" y="2359253"/>
            <a:ext cx="7178675" cy="239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  </a:t>
            </a: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党组织在党员死亡后才作出处分决定的，如果处分是留党察看以下，之前要求作出书面结论，不再给予党纪处分。新版《条例》强调，要作出违犯党纪的书面结论和相应处理。</a:t>
            </a:r>
            <a:endParaRPr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另外，党员受处分后，除了职务、工资需要调整，新版《条例》还强调工作和其它有关待遇也应相应变更。</a:t>
            </a:r>
            <a:endParaRPr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PageTitle"/>
          <p:cNvSpPr/>
          <p:nvPr>
            <p:custDataLst>
              <p:tags r:id="rId1"/>
            </p:custDataLst>
          </p:nvPr>
        </p:nvSpPr>
        <p:spPr>
          <a:xfrm>
            <a:off x="1001713" y="2303463"/>
            <a:ext cx="2492375" cy="2492375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64000" anchor="ctr">
            <a:norm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1590675" y="2859088"/>
            <a:ext cx="1208088" cy="1208087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89000">
                <a:srgbClr val="C00000"/>
              </a:gs>
              <a:gs pos="35000">
                <a:srgbClr val="FF33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第一编 总则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66310" y="1127125"/>
            <a:ext cx="5226050" cy="74549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第五章 其他规定</a:t>
            </a:r>
            <a:endParaRPr lang="zh-CN" altLang="en-US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05655" y="783273"/>
            <a:ext cx="7334250" cy="5235575"/>
          </a:xfrm>
          <a:prstGeom prst="rect">
            <a:avLst/>
          </a:prstGeom>
          <a:solidFill>
            <a:srgbClr val="C00000">
              <a:alpha val="84000"/>
            </a:srgb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16220" y="2328545"/>
            <a:ext cx="6171565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党员干部应常怀律己之心、常思贪欲之害，时刻牢记党的纪律，做党领导伟大事业的坚定基石。随着新修订《条例》的公布，校纪委带头学习，希望与各位党员干部一起带着问题学、联系业务学，做到学深悟透、融会贯通、内化于心、外化于行。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7153593" y="1003300"/>
            <a:ext cx="4138612" cy="1016000"/>
            <a:chOff x="4739357" y="1530496"/>
            <a:chExt cx="4137342" cy="1015663"/>
          </a:xfrm>
        </p:grpSpPr>
        <p:sp>
          <p:nvSpPr>
            <p:cNvPr id="12" name="TextBox 1"/>
            <p:cNvSpPr txBox="1"/>
            <p:nvPr/>
          </p:nvSpPr>
          <p:spPr>
            <a:xfrm>
              <a:off x="4739357" y="1530496"/>
              <a:ext cx="172354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600" b="1">
                  <a:gradFill>
                    <a:gsLst>
                      <a:gs pos="0">
                        <a:srgbClr val="76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ea typeface="微软雅黑" panose="020B0503020204020204" pitchFamily="34" charset="-122"/>
                </a:defRPr>
              </a:lvl1pPr>
            </a:lstStyle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6000" dirty="0" smtClean="0">
                  <a:gradFill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前言</a:t>
              </a:r>
              <a:endParaRPr lang="en-US" altLang="zh-CN" sz="6000" dirty="0" smtClean="0">
                <a:gradFill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6511756" y="1875490"/>
              <a:ext cx="23649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600" b="1">
                  <a:gradFill>
                    <a:gsLst>
                      <a:gs pos="0">
                        <a:srgbClr val="76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ea typeface="微软雅黑" panose="020B0503020204020204" pitchFamily="34" charset="-122"/>
                </a:defRPr>
              </a:lvl1pPr>
            </a:lstStyle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gradFill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PREFACE</a:t>
              </a:r>
              <a:endParaRPr lang="zh-CN" altLang="en-US" dirty="0">
                <a:gradFill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5295" y="269240"/>
            <a:ext cx="1037590" cy="1037590"/>
            <a:chOff x="1578" y="3628"/>
            <a:chExt cx="3924" cy="3924"/>
          </a:xfrm>
        </p:grpSpPr>
        <p:sp>
          <p:nvSpPr>
            <p:cNvPr id="3" name="MH_PageTitle"/>
            <p:cNvSpPr/>
            <p:nvPr>
              <p:custDataLst>
                <p:tags r:id="rId1"/>
              </p:custDataLst>
            </p:nvPr>
          </p:nvSpPr>
          <p:spPr>
            <a:xfrm>
              <a:off x="1578" y="3628"/>
              <a:ext cx="3925" cy="3925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64000" anchor="ctr">
              <a:normAutofit/>
            </a:bodyPr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505" y="4503"/>
              <a:ext cx="1903" cy="1902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gradFill>
              <a:gsLst>
                <a:gs pos="89000">
                  <a:srgbClr val="C00000"/>
                </a:gs>
                <a:gs pos="35000">
                  <a:srgbClr val="FF330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" y="1552575"/>
            <a:ext cx="4577715" cy="302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214" y="2184174"/>
            <a:ext cx="7574416" cy="3244169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39676" y="2427833"/>
            <a:ext cx="7178675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分则新增内容主要为六点     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、重大原则问题上不同党中央保持一致且有实际言论、行为或者造成不良后果的要处分。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2、诋毁污蔑英雄模范的要处分。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3、党员领导干部搞山头主义，拒不执行党中央确定的大政方针，甚至背着党中央另搞一套的要处分。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第二编 分则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75405" y="1117600"/>
            <a:ext cx="7242810" cy="91948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第六章　对违反政治纪律行为的处分</a:t>
            </a:r>
            <a:endParaRPr lang="zh-CN" altLang="en-US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60668" y="1551305"/>
            <a:ext cx="3092450" cy="3754438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A117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214" y="2184174"/>
            <a:ext cx="7574416" cy="3244169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39676" y="2427833"/>
            <a:ext cx="7178675" cy="239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4、对党不忠诚不老实，表里不一，阳奉阴违，欺上瞒下，搞两面派，做两面人要处分。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5、制造、散布、传播政治谣言，政治品行恶劣，匿名诬告，有意陷害或者制造其他谣言的要处分。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6、干扰巡视巡察工作或者不落实巡视巡察整改要求的要处分。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第二编 分则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75405" y="1117600"/>
            <a:ext cx="7242810" cy="91948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第六章　对违反政治纪律行为的处分</a:t>
            </a:r>
            <a:endParaRPr lang="zh-CN" altLang="en-US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60668" y="1551305"/>
            <a:ext cx="3092450" cy="3754438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A117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214" y="2184174"/>
            <a:ext cx="7574416" cy="3244169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39676" y="2427833"/>
            <a:ext cx="7178675" cy="239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同时，对信仰宗教的党员，《条例》新增了“柔和政策”，给出了选择：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应当加强思想教育，经党组织帮助教育仍没有转变的，应当劝其退党；劝而不退的，予以除名；参与利用宗教搞煽动活动的，给予开除党籍处分。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第二编 分则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75405" y="1117600"/>
            <a:ext cx="7242810" cy="91948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第六章　对违反政治纪律行为的处分</a:t>
            </a:r>
            <a:endParaRPr lang="zh-CN" altLang="en-US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60668" y="1551305"/>
            <a:ext cx="3092450" cy="3754438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A117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86150" y="342165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第二编 分则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79403" y="1872434"/>
            <a:ext cx="6016625" cy="398893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40964" name="文本框 9"/>
          <p:cNvSpPr txBox="1">
            <a:spLocks noChangeArrowheads="1"/>
          </p:cNvSpPr>
          <p:nvPr/>
        </p:nvSpPr>
        <p:spPr bwMode="auto">
          <a:xfrm>
            <a:off x="5379403" y="1897289"/>
            <a:ext cx="5937250" cy="4258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lnSpc>
                <a:spcPts val="2500"/>
              </a:lnSpc>
            </a:pPr>
            <a:r>
              <a:rPr dirty="0" smtClean="0">
                <a:solidFill>
                  <a:srgbClr val="FFFFFF"/>
                </a:solidFill>
                <a:latin typeface="等线" panose="02010600030101010101" charset="-122"/>
                <a:ea typeface="微软雅黑" panose="020B0503020204020204" pitchFamily="34" charset="-122"/>
              </a:rPr>
              <a:t>违反民主集中制原则新增了两种情况：</a:t>
            </a:r>
            <a:endParaRPr dirty="0" smtClean="0">
              <a:solidFill>
                <a:srgbClr val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500"/>
              </a:lnSpc>
            </a:pPr>
            <a:r>
              <a:rPr lang="zh-CN" dirty="0" smtClean="0">
                <a:solidFill>
                  <a:srgbClr val="FFFFFF"/>
                </a:solidFill>
                <a:latin typeface="等线" panose="02010600030101010101" charset="-122"/>
                <a:ea typeface="微软雅黑" panose="020B0503020204020204" pitchFamily="34" charset="-122"/>
              </a:rPr>
              <a:t>一、</a:t>
            </a:r>
            <a:r>
              <a:rPr dirty="0" smtClean="0">
                <a:solidFill>
                  <a:srgbClr val="FFFFFF"/>
                </a:solidFill>
                <a:latin typeface="等线" panose="02010600030101010101" charset="-122"/>
                <a:ea typeface="微软雅黑" panose="020B0503020204020204" pitchFamily="34" charset="-122"/>
              </a:rPr>
              <a:t>故意规避集体决策，决定重大事项、重要干部任免、重要项目安排和大额资金使用的；</a:t>
            </a:r>
            <a:endParaRPr dirty="0" smtClean="0">
              <a:solidFill>
                <a:srgbClr val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500"/>
              </a:lnSpc>
            </a:pPr>
            <a:r>
              <a:rPr lang="zh-CN" dirty="0" smtClean="0">
                <a:solidFill>
                  <a:srgbClr val="FFFFFF"/>
                </a:solidFill>
                <a:latin typeface="等线" panose="02010600030101010101" charset="-122"/>
                <a:ea typeface="微软雅黑" panose="020B0503020204020204" pitchFamily="34" charset="-122"/>
              </a:rPr>
              <a:t>二、</a:t>
            </a:r>
            <a:r>
              <a:rPr dirty="0" smtClean="0">
                <a:solidFill>
                  <a:srgbClr val="FFFFFF"/>
                </a:solidFill>
                <a:latin typeface="等线" panose="02010600030101010101" charset="-122"/>
                <a:ea typeface="微软雅黑" panose="020B0503020204020204" pitchFamily="34" charset="-122"/>
              </a:rPr>
              <a:t>借集体决策名义集体违规的。</a:t>
            </a:r>
            <a:endParaRPr dirty="0" smtClean="0">
              <a:solidFill>
                <a:srgbClr val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500"/>
              </a:lnSpc>
            </a:pPr>
            <a:r>
              <a:rPr dirty="0" smtClean="0">
                <a:solidFill>
                  <a:srgbClr val="FFFFFF"/>
                </a:solidFill>
                <a:latin typeface="等线" panose="02010600030101010101" charset="-122"/>
                <a:ea typeface="微软雅黑" panose="020B0503020204020204" pitchFamily="34" charset="-122"/>
              </a:rPr>
              <a:t>        《条例》对干部选拔任用工作的情形进行了细化，从“违反干部选拔任用规定”调整为“任人唯亲、排斥异己、封官许愿、说情干预、跑官要官、突击提拔或者调整干部等违反干部选拔任用规定行为”，以上这些情形都要处分，提高了可操作性。</a:t>
            </a:r>
            <a:endParaRPr dirty="0" smtClean="0">
              <a:solidFill>
                <a:srgbClr val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500"/>
              </a:lnSpc>
            </a:pPr>
            <a:r>
              <a:rPr dirty="0" smtClean="0">
                <a:solidFill>
                  <a:srgbClr val="FFFFFF"/>
                </a:solidFill>
                <a:latin typeface="等线" panose="02010600030101010101" charset="-122"/>
                <a:ea typeface="微软雅黑" panose="020B0503020204020204" pitchFamily="34" charset="-122"/>
                <a:sym typeface="+mn-ea"/>
              </a:rPr>
              <a:t>        搞有组织的拉票贿选，或者用公款拉票贿选的，从重或者加重处分。</a:t>
            </a:r>
            <a:endParaRPr dirty="0" smtClean="0">
              <a:solidFill>
                <a:srgbClr val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500"/>
              </a:lnSpc>
            </a:pPr>
            <a:endParaRPr dirty="0" smtClean="0">
              <a:solidFill>
                <a:srgbClr val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500"/>
              </a:lnSpc>
            </a:pPr>
            <a:endParaRPr dirty="0" smtClean="0">
              <a:solidFill>
                <a:srgbClr val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pic>
        <p:nvPicPr>
          <p:cNvPr id="40965" name="图片 1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2364" y="1897380"/>
            <a:ext cx="4720544" cy="377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241550" y="1111885"/>
            <a:ext cx="6996430" cy="631825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第七章　对违反组织纪律行为的处分</a:t>
            </a:r>
            <a:endParaRPr lang="zh-CN" altLang="en-US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049395" y="1059815"/>
            <a:ext cx="7242810" cy="74295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kern="0" dirty="0" smtClean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第八章　对违反廉洁纪律行为的处分</a:t>
            </a:r>
            <a:endParaRPr sz="3200" b="1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178482" y="2000885"/>
            <a:ext cx="7114042" cy="3385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defTabSz="914400">
              <a:lnSpc>
                <a:spcPct val="170000"/>
              </a:lnSpc>
            </a:pP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        新版《条例》在本章第一句话就是新增的“表态”，强调党员干部必须正确行使人民赋予的权力，清正廉洁，反对任何滥用职权、谋求私利的行为，然后才是具体的情形表述。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algn="just" defTabSz="914400">
              <a:lnSpc>
                <a:spcPct val="170000"/>
              </a:lnSpc>
            </a:pP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algn="just" defTabSz="914400">
              <a:lnSpc>
                <a:spcPct val="170000"/>
              </a:lnSpc>
            </a:pP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廉洁纪律部分主要增加了对金融资本方面的条款。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algn="just" defTabSz="914400">
              <a:lnSpc>
                <a:spcPct val="170000"/>
              </a:lnSpc>
            </a:pP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algn="just" defTabSz="914400">
              <a:lnSpc>
                <a:spcPct val="170000"/>
              </a:lnSpc>
            </a:pP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党员不该收受的物品中增加了有价证券、股权、其他金融产品等财物。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2861" y="1460728"/>
            <a:ext cx="33369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4"/>
          <p:cNvSpPr txBox="1"/>
          <p:nvPr/>
        </p:nvSpPr>
        <p:spPr>
          <a:xfrm>
            <a:off x="1971636" y="356679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第二编 分则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049395" y="1059815"/>
            <a:ext cx="7242810" cy="74295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kern="0" dirty="0" smtClean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第八章　对违反廉洁纪律行为的处分</a:t>
            </a:r>
            <a:endParaRPr sz="3200" b="1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178482" y="2000885"/>
            <a:ext cx="7114042" cy="3169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defTabSz="914400" eaLnBrk="1" latinLnBrk="0" hangingPunct="1">
              <a:lnSpc>
                <a:spcPts val="3000"/>
              </a:lnSpc>
            </a:pP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        违规从事营利活动的表述中，增加了“利用参与企业重组改制、定向增发、兼并投资、土地使用权出让等决策、审批过程中掌握的信息买卖股票，利用职权或者职务上的影响通过购买信托产品、基金等方式非正常获利的”情形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algn="just" defTabSz="914400" eaLnBrk="1" latinLnBrk="0" hangingPunct="1">
              <a:lnSpc>
                <a:spcPts val="3000"/>
              </a:lnSpc>
            </a:pP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       此外，第95条全部为新增内容，强调党员干部在审批监管、资源开发、金融信贷、大宗采购、土地使用权出让、房地产开发、工程招投标以及公共财政支出等方面谋取利益的，或者吸收存款、推销金融产品等提供帮助谋取利益的，都属于违纪行为。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2861" y="1460728"/>
            <a:ext cx="33369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4"/>
          <p:cNvSpPr txBox="1"/>
          <p:nvPr/>
        </p:nvSpPr>
        <p:spPr>
          <a:xfrm>
            <a:off x="1971636" y="356679"/>
            <a:ext cx="247078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第二编 分则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636588" y="2304415"/>
            <a:ext cx="2525712" cy="2527300"/>
            <a:chOff x="558538" y="2008681"/>
            <a:chExt cx="2623280" cy="2623280"/>
          </a:xfrm>
        </p:grpSpPr>
        <p:sp>
          <p:nvSpPr>
            <p:cNvPr id="7" name="椭圆 6"/>
            <p:cNvSpPr/>
            <p:nvPr/>
          </p:nvSpPr>
          <p:spPr>
            <a:xfrm>
              <a:off x="558538" y="2008681"/>
              <a:ext cx="2623280" cy="2623280"/>
            </a:xfrm>
            <a:prstGeom prst="ellipse">
              <a:avLst/>
            </a:prstGeom>
            <a:solidFill>
              <a:srgbClr val="E11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29"/>
            <p:cNvSpPr/>
            <p:nvPr/>
          </p:nvSpPr>
          <p:spPr bwMode="auto">
            <a:xfrm>
              <a:off x="1068024" y="2425572"/>
              <a:ext cx="1934072" cy="1730178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509010" y="2304415"/>
            <a:ext cx="104775" cy="2533650"/>
          </a:xfrm>
          <a:prstGeom prst="rect">
            <a:avLst/>
          </a:prstGeom>
          <a:solidFill>
            <a:srgbClr val="E1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978275" y="1209675"/>
            <a:ext cx="7062470" cy="74930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kern="0" dirty="0" smtClean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第九章　对违反群众纪律行为的处分</a:t>
            </a:r>
            <a:endParaRPr sz="3200" b="1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209415" y="2304415"/>
            <a:ext cx="6831330" cy="3425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 eaLnBrk="1" latinLnBrk="0" hangingPunct="1">
              <a:lnSpc>
                <a:spcPts val="2600"/>
              </a:lnSpc>
            </a:pPr>
            <a:r>
              <a:rPr lang="en-US" sz="2000" b="1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        </a:t>
            </a:r>
            <a:r>
              <a:rPr sz="2000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群众纪律方面最大的特点是增加了扶贫领域和涉黑涉恶的内容。</a:t>
            </a:r>
            <a:endParaRPr sz="2000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 eaLnBrk="1" latinLnBrk="0" hangingPunct="1">
              <a:lnSpc>
                <a:spcPts val="2600"/>
              </a:lnSpc>
            </a:pPr>
            <a:r>
              <a:rPr sz="2000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        比如同等情况下，扶贫领域违纪要加重处罚。利用宗族或者黑恶势力等欺压群众，或者纵容涉黑涉恶活动、为黑恶势力充当“保护伞”的，情节严重的开除党籍。</a:t>
            </a:r>
            <a:endParaRPr sz="2000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 eaLnBrk="1" latinLnBrk="0" hangingPunct="1">
              <a:lnSpc>
                <a:spcPts val="2600"/>
              </a:lnSpc>
            </a:pPr>
            <a:r>
              <a:rPr sz="2000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        另外一个亮点是，群众反映强烈的党员干部庸懒无为、效率低下也写进了《条例》，此后再出现这种情况可直接给予党纪处分。</a:t>
            </a:r>
            <a:endParaRPr sz="2000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 eaLnBrk="1" latinLnBrk="0" hangingPunct="1">
              <a:lnSpc>
                <a:spcPts val="2600"/>
              </a:lnSpc>
            </a:pPr>
            <a:r>
              <a:rPr sz="2000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        搞劳民伤财的“形象工程”、“政绩工程”也算违反群众纪律。</a:t>
            </a:r>
            <a:endParaRPr sz="2000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2075543" y="327833"/>
            <a:ext cx="5370285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第二编 分则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3511550" y="1123315"/>
            <a:ext cx="7301865" cy="671195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kern="0" dirty="0" smtClean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第十章　对违反工作纪律行为的处分</a:t>
            </a:r>
            <a:endParaRPr sz="3200" b="1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599452" y="2399393"/>
            <a:ext cx="8200572" cy="3169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 eaLnBrk="1" latinLnBrk="0" hangingPunct="1">
              <a:lnSpc>
                <a:spcPts val="3000"/>
              </a:lnSpc>
            </a:pPr>
            <a:r>
              <a:rPr lang="zh-CN" altLang="en-US" dirty="0" smtClean="0">
                <a:solidFill>
                  <a:srgbClr val="E6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工作纪律主要新增了4种情况下直接责任人和领导责任人应受到处分，包括：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 eaLnBrk="1" latinLnBrk="0" hangingPunct="1">
              <a:lnSpc>
                <a:spcPts val="3000"/>
              </a:lnSpc>
            </a:pP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一、贯彻党中央决策部署只表态不落实的；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 eaLnBrk="1" latinLnBrk="0" hangingPunct="1">
              <a:lnSpc>
                <a:spcPts val="3000"/>
              </a:lnSpc>
            </a:pP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二、热衷于搞舆论造势、浮在表面的；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 eaLnBrk="1" latinLnBrk="0" hangingPunct="1">
              <a:lnSpc>
                <a:spcPts val="3000"/>
              </a:lnSpc>
            </a:pP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三、单纯以会议贯彻会议、以文件落实文件，在实际工作中不见诸行动的；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 eaLnBrk="1" latinLnBrk="0" hangingPunct="1">
              <a:lnSpc>
                <a:spcPts val="3000"/>
              </a:lnSpc>
            </a:pP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四、工作中有其他形式主义、官僚主义行为的。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 eaLnBrk="1" latinLnBrk="0" hangingPunct="1">
              <a:lnSpc>
                <a:spcPts val="3000"/>
              </a:lnSpc>
            </a:pP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第十一章　对违反生活纪律行为的处分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 eaLnBrk="1" latinLnBrk="0" hangingPunct="1">
              <a:lnSpc>
                <a:spcPts val="3000"/>
              </a:lnSpc>
            </a:pPr>
            <a:r>
              <a:rPr lang="zh-CN" altLang="en-US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党员领导干部不重视家风建设，对配偶、子女及其配偶失管失教被写入了《条例》，情节严重的撤销党内职务。</a:t>
            </a:r>
            <a:endParaRPr lang="zh-CN" altLang="en-US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2075543" y="327833"/>
            <a:ext cx="5370285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第二编 分则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3196" y="2293257"/>
            <a:ext cx="3109797" cy="3178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3828415" y="1650365"/>
            <a:ext cx="7226300" cy="74930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kern="0" dirty="0" smtClean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第十一章　对违反生活纪律行为的处分</a:t>
            </a:r>
            <a:endParaRPr sz="3200" b="1" kern="0" dirty="0" smtClean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654697" y="2921363"/>
            <a:ext cx="820057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>
              <a:lnSpc>
                <a:spcPts val="2400"/>
              </a:lnSpc>
            </a:pPr>
            <a:endParaRPr lang="zh-CN" altLang="en-US" b="1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defTabSz="914400" eaLnBrk="1" latinLnBrk="0" hangingPunct="1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274991"/>
                </a:solidFill>
                <a:latin typeface="等线" panose="02010600030101010101" charset="-122"/>
                <a:ea typeface="微软雅黑" panose="020B0503020204020204" pitchFamily="34" charset="-122"/>
              </a:rPr>
              <a:t>党员领导干部不重视家风建设，对配偶、子女及其配偶失管失教被写入了《条例》，情节严重的撤销党内职务</a:t>
            </a:r>
            <a:endParaRPr lang="zh-CN" altLang="en-US" sz="2000" dirty="0" smtClean="0">
              <a:solidFill>
                <a:srgbClr val="274991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2075543" y="327833"/>
            <a:ext cx="537028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 smtClean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四、立德树人的落实策略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7491" y="1897652"/>
            <a:ext cx="3109797" cy="3178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84577" y="1411098"/>
            <a:ext cx="531427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感</a:t>
            </a:r>
            <a:r>
              <a:rPr lang="zh-CN" altLang="en-US" sz="10000" b="1" dirty="0" smtClean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谢指导</a:t>
            </a:r>
            <a:endParaRPr lang="en-US" altLang="zh-CN" sz="100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05075" y="3695065"/>
            <a:ext cx="767270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江西广播电视大学纪委</a:t>
            </a:r>
            <a:endParaRPr lang="zh-CN" altLang="en-US" sz="4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圆角矩形 14"/>
          <p:cNvSpPr/>
          <p:nvPr/>
        </p:nvSpPr>
        <p:spPr>
          <a:xfrm>
            <a:off x="861060" y="1825625"/>
            <a:ext cx="10470515" cy="259016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  <a:sym typeface="+mn-ea"/>
              </a:rPr>
              <a:t>        2018年8月26日，中共中央印发了新修订的《中国共产党纪律处分条例》正式公布。这是党的十八大之后，党中央对《条例》的第二次修订。修订后的《条例》共142条，与原《条例》相比，新增11条，修改65条，整合了2条。</a:t>
            </a:r>
            <a:endParaRPr lang="en-US" altLang="zh-CN" sz="2400" b="1" kern="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5364480" cy="61404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新修订的《条例》正式公布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84550" y="414737"/>
            <a:ext cx="5190490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400" b="1" dirty="0" smtClean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前言  修订内容的三个方面</a:t>
            </a:r>
            <a:endParaRPr lang="zh-CN" altLang="zh-CN" sz="3400" b="1" dirty="0" smtClean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4"/>
          <p:cNvSpPr/>
          <p:nvPr/>
        </p:nvSpPr>
        <p:spPr>
          <a:xfrm>
            <a:off x="457835" y="1708785"/>
            <a:ext cx="11573510" cy="63817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一、</a:t>
            </a:r>
            <a:r>
              <a:rPr lang="en-US" altLang="zh-CN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将党的纪律建设的理论、实践和制度创新成果，以党规党纪形式固定下来；</a:t>
            </a:r>
            <a:endParaRPr lang="en-US" altLang="zh-CN" sz="2400" b="1" kern="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圆角矩形 14"/>
          <p:cNvSpPr/>
          <p:nvPr/>
        </p:nvSpPr>
        <p:spPr>
          <a:xfrm>
            <a:off x="457835" y="3026410"/>
            <a:ext cx="11573510" cy="80518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二、</a:t>
            </a:r>
            <a:r>
              <a:rPr lang="en-US" altLang="zh-CN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严明政治纪律和政治规矩，把坚决维护习近平总书记党中央的核心、全党的核心地位，坚决维护党中央权威和集中统一领导作为出发点和落脚点；</a:t>
            </a:r>
            <a:endParaRPr lang="en-US" altLang="zh-CN" sz="2400" b="1" kern="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508635" y="4515485"/>
            <a:ext cx="11573510" cy="63817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三、</a:t>
            </a:r>
            <a:r>
              <a:rPr lang="en-US" altLang="zh-CN" sz="2400" b="1" kern="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坚持问题导向，针对管党治党存在的突出问题扎紧笼子，实现制度的与时俱进。</a:t>
            </a:r>
            <a:endParaRPr lang="en-US" altLang="zh-CN" sz="2400" b="1" kern="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214" y="2184174"/>
            <a:ext cx="7574416" cy="3244169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445579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前言  新修订 新在哪？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75314" y="1117600"/>
            <a:ext cx="7242630" cy="986971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一个指导</a:t>
            </a:r>
            <a:endParaRPr lang="zh-CN" altLang="en-US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60668" y="1551305"/>
            <a:ext cx="3092450" cy="3754438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A117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39676" y="2737713"/>
            <a:ext cx="717867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即在指导思想中增写以</a:t>
            </a:r>
            <a:r>
              <a:rPr lang="en-US" altLang="zh-CN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习近平新时代中国特色社会主义思想为指导</a:t>
            </a:r>
            <a:r>
              <a:rPr lang="en-US" altLang="zh-CN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214" y="2184174"/>
            <a:ext cx="7574416" cy="3244169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445579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前言  新修订 新在哪？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75314" y="1117600"/>
            <a:ext cx="7242630" cy="986971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两个坚决维护</a:t>
            </a:r>
            <a:endParaRPr lang="zh-CN" altLang="en-US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60668" y="1551305"/>
            <a:ext cx="3092450" cy="3754438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A117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39676" y="2427833"/>
            <a:ext cx="7178675" cy="2030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即增写“坚决维护习近平总书记党中央的核心、党的核心地位，坚决维护党中央权威和集中统一领导”。</a:t>
            </a:r>
            <a:endParaRPr lang="zh-CN" altLang="en-US" sz="28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214" y="2184174"/>
            <a:ext cx="7574416" cy="3244169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445579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前言  新修订 新在哪？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75314" y="1117600"/>
            <a:ext cx="7242630" cy="986971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三个重点</a:t>
            </a:r>
            <a:endParaRPr lang="zh-CN" altLang="en-US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60668" y="1551305"/>
            <a:ext cx="3092450" cy="3754438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A117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39676" y="2427833"/>
            <a:ext cx="717867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 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即将党的十八大以来不收敛、不收手，问题线索反映集中、群众反映强烈，政治问题和经济问题交织的腐败案件这三类作为审查重点写入条例。</a:t>
            </a:r>
            <a:endParaRPr lang="zh-CN" altLang="en-US" sz="28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214" y="2184174"/>
            <a:ext cx="7574416" cy="3244169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445579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前言  新修订 新在哪？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75314" y="1117600"/>
            <a:ext cx="7242630" cy="986971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“</a:t>
            </a: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四个意识</a:t>
            </a:r>
            <a:r>
              <a:rPr lang="en-US" altLang="zh-CN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”“</a:t>
            </a: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四种形态</a:t>
            </a:r>
            <a:r>
              <a:rPr lang="en-US" altLang="zh-CN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”</a:t>
            </a:r>
            <a:endParaRPr lang="en-US" altLang="zh-CN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60668" y="1551305"/>
            <a:ext cx="3092450" cy="3754438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A117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39676" y="2427833"/>
            <a:ext cx="717867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即增写</a:t>
            </a:r>
            <a:r>
              <a:rPr lang="en-US" altLang="zh-CN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党组织和党员必须牢固树立政治意识、大局意识、核心意识、看齐意识</a:t>
            </a:r>
            <a:r>
              <a:rPr lang="en-US" altLang="zh-CN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的要求，和运用监督执纪</a:t>
            </a:r>
            <a:r>
              <a:rPr lang="en-US" altLang="zh-CN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四种形态</a:t>
            </a:r>
            <a:r>
              <a:rPr lang="en-US" altLang="zh-CN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的内容。</a:t>
            </a:r>
            <a:endParaRPr lang="zh-CN" altLang="en-US" sz="28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67"/>
          <p:cNvSpPr/>
          <p:nvPr/>
        </p:nvSpPr>
        <p:spPr>
          <a:xfrm>
            <a:off x="3732214" y="2184174"/>
            <a:ext cx="7574416" cy="3244169"/>
          </a:xfrm>
          <a:prstGeom prst="roundRect">
            <a:avLst/>
          </a:prstGeom>
          <a:noFill/>
          <a:ln w="25400">
            <a:solidFill>
              <a:srgbClr val="E32B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2058721" y="356680"/>
            <a:ext cx="445579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400" b="1" dirty="0"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前言  新修订 新在哪？</a:t>
            </a:r>
            <a:endParaRPr lang="zh-CN" altLang="en-US" sz="3400" b="1" dirty="0">
              <a:gradFill>
                <a:gsLst>
                  <a:gs pos="10000">
                    <a:srgbClr val="C00000"/>
                  </a:gs>
                  <a:gs pos="70000">
                    <a:srgbClr val="FF0000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75314" y="1117600"/>
            <a:ext cx="7242630" cy="986971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 spc="300" dirty="0">
                <a:solidFill>
                  <a:srgbClr val="FFFFFF"/>
                </a:solidFill>
                <a:latin typeface="等线" panose="02010600030101010101" charset="-122"/>
                <a:ea typeface="+mn-ea"/>
              </a:rPr>
              <a:t>五处纪法衔接</a:t>
            </a:r>
            <a:endParaRPr lang="zh-CN" altLang="en-US" sz="3000" b="1" kern="0" spc="300" dirty="0">
              <a:solidFill>
                <a:srgbClr val="FFFFFF"/>
              </a:solidFill>
              <a:latin typeface="等线" panose="02010600030101010101" charset="-122"/>
              <a:ea typeface="+mn-ea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60668" y="1551305"/>
            <a:ext cx="3092450" cy="3754438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A117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39676" y="2184628"/>
            <a:ext cx="7178675" cy="332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比如，增加规定党组织在纪律审查中发现党员严重违纪涉嫌违法犯罪的，原则上先做出党纪处分决定，并按照规定给与政务处分，再移送有关国家机关依法处理等。这些规体现了纪严于法，纪在法前。</a:t>
            </a:r>
            <a:endParaRPr lang="zh-CN" altLang="en-US" sz="28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1.3"/>
</p:tagLst>
</file>

<file path=ppt/tags/tag2.xml><?xml version="1.0" encoding="utf-8"?>
<p:tagLst xmlns:p="http://schemas.openxmlformats.org/presentationml/2006/main">
  <p:tag name="MH" val="20161208173115"/>
  <p:tag name="MH_LIBRARY" val="GRAPHIC"/>
  <p:tag name="MH_TYPE" val="PageTitle"/>
  <p:tag name="MH_ORDER" val="PageTitle"/>
</p:tagLst>
</file>

<file path=ppt/tags/tag3.xml><?xml version="1.0" encoding="utf-8"?>
<p:tagLst xmlns:p="http://schemas.openxmlformats.org/presentationml/2006/main">
  <p:tag name="MH" val="20161208173115"/>
  <p:tag name="MH_LIBRARY" val="GRAPHIC"/>
  <p:tag name="MH_TYPE" val="PageTitle"/>
  <p:tag name="MH_ORDER" val="PageTitle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3975</Words>
  <Application>WPS 演示</Application>
  <PresentationFormat>自定义</PresentationFormat>
  <Paragraphs>210</Paragraphs>
  <Slides>29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等线</vt:lpstr>
      <vt:lpstr>Calibri</vt:lpstr>
      <vt:lpstr>Arial Unicode MS</vt:lpstr>
      <vt:lpstr>黑体</vt:lpstr>
      <vt:lpstr>华文中宋</vt:lpstr>
      <vt:lpstr>华文新魏</vt:lpstr>
      <vt:lpstr>楷体</vt:lpstr>
      <vt:lpstr>华文楷体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17062610</dc:title>
  <dc:creator>User</dc:creator>
  <cp:lastModifiedBy>动力火锅</cp:lastModifiedBy>
  <cp:revision>153</cp:revision>
  <dcterms:created xsi:type="dcterms:W3CDTF">2017-03-04T06:55:00Z</dcterms:created>
  <dcterms:modified xsi:type="dcterms:W3CDTF">2018-10-12T01:24:00Z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